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0"/>
  </p:notesMasterIdLst>
  <p:sldIdLst>
    <p:sldId id="256" r:id="rId3"/>
    <p:sldId id="309" r:id="rId4"/>
    <p:sldId id="257" r:id="rId5"/>
    <p:sldId id="310" r:id="rId6"/>
    <p:sldId id="311" r:id="rId7"/>
    <p:sldId id="267" r:id="rId8"/>
    <p:sldId id="331" r:id="rId9"/>
    <p:sldId id="332" r:id="rId10"/>
    <p:sldId id="333" r:id="rId11"/>
    <p:sldId id="334" r:id="rId12"/>
    <p:sldId id="335" r:id="rId13"/>
    <p:sldId id="270" r:id="rId14"/>
    <p:sldId id="336" r:id="rId15"/>
    <p:sldId id="337" r:id="rId16"/>
    <p:sldId id="338" r:id="rId17"/>
    <p:sldId id="339" r:id="rId18"/>
    <p:sldId id="258" r:id="rId19"/>
    <p:sldId id="340" r:id="rId20"/>
    <p:sldId id="341" r:id="rId21"/>
    <p:sldId id="342" r:id="rId22"/>
    <p:sldId id="343" r:id="rId23"/>
    <p:sldId id="312" r:id="rId24"/>
    <p:sldId id="313" r:id="rId25"/>
    <p:sldId id="344" r:id="rId26"/>
    <p:sldId id="345" r:id="rId27"/>
    <p:sldId id="314" r:id="rId28"/>
    <p:sldId id="346" r:id="rId29"/>
    <p:sldId id="347" r:id="rId30"/>
    <p:sldId id="315" r:id="rId31"/>
    <p:sldId id="289" r:id="rId32"/>
    <p:sldId id="348" r:id="rId33"/>
    <p:sldId id="349" r:id="rId34"/>
    <p:sldId id="325" r:id="rId35"/>
    <p:sldId id="326" r:id="rId36"/>
    <p:sldId id="350" r:id="rId37"/>
    <p:sldId id="351" r:id="rId38"/>
    <p:sldId id="352" r:id="rId39"/>
    <p:sldId id="291" r:id="rId40"/>
    <p:sldId id="292" r:id="rId41"/>
    <p:sldId id="353" r:id="rId42"/>
    <p:sldId id="293" r:id="rId43"/>
    <p:sldId id="354" r:id="rId44"/>
    <p:sldId id="355" r:id="rId45"/>
    <p:sldId id="356" r:id="rId46"/>
    <p:sldId id="280" r:id="rId47"/>
    <p:sldId id="357" r:id="rId48"/>
    <p:sldId id="358" r:id="rId49"/>
    <p:sldId id="359" r:id="rId50"/>
    <p:sldId id="360" r:id="rId51"/>
    <p:sldId id="361" r:id="rId52"/>
    <p:sldId id="362" r:id="rId53"/>
    <p:sldId id="286" r:id="rId54"/>
    <p:sldId id="363" r:id="rId55"/>
    <p:sldId id="287" r:id="rId56"/>
    <p:sldId id="288" r:id="rId57"/>
    <p:sldId id="318" r:id="rId58"/>
    <p:sldId id="364" r:id="rId59"/>
    <p:sldId id="365" r:id="rId60"/>
    <p:sldId id="320" r:id="rId61"/>
    <p:sldId id="366" r:id="rId62"/>
    <p:sldId id="322" r:id="rId63"/>
    <p:sldId id="367" r:id="rId64"/>
    <p:sldId id="368" r:id="rId65"/>
    <p:sldId id="369" r:id="rId66"/>
    <p:sldId id="370" r:id="rId67"/>
    <p:sldId id="329" r:id="rId68"/>
    <p:sldId id="330" r:id="rId69"/>
    <p:sldId id="284" r:id="rId70"/>
    <p:sldId id="373" r:id="rId71"/>
    <p:sldId id="259" r:id="rId72"/>
    <p:sldId id="260" r:id="rId73"/>
    <p:sldId id="261" r:id="rId74"/>
    <p:sldId id="264" r:id="rId75"/>
    <p:sldId id="262" r:id="rId76"/>
    <p:sldId id="263" r:id="rId77"/>
    <p:sldId id="265" r:id="rId78"/>
    <p:sldId id="268" r:id="rId79"/>
    <p:sldId id="266" r:id="rId80"/>
    <p:sldId id="269" r:id="rId81"/>
    <p:sldId id="271" r:id="rId82"/>
    <p:sldId id="272" r:id="rId83"/>
    <p:sldId id="273" r:id="rId84"/>
    <p:sldId id="274" r:id="rId85"/>
    <p:sldId id="276" r:id="rId86"/>
    <p:sldId id="277" r:id="rId87"/>
    <p:sldId id="275" r:id="rId88"/>
    <p:sldId id="278" r:id="rId89"/>
    <p:sldId id="279" r:id="rId90"/>
    <p:sldId id="281" r:id="rId91"/>
    <p:sldId id="282" r:id="rId92"/>
    <p:sldId id="285" r:id="rId93"/>
    <p:sldId id="290" r:id="rId94"/>
    <p:sldId id="295" r:id="rId95"/>
    <p:sldId id="296" r:id="rId96"/>
    <p:sldId id="297" r:id="rId97"/>
    <p:sldId id="298" r:id="rId98"/>
    <p:sldId id="299" r:id="rId99"/>
    <p:sldId id="300" r:id="rId100"/>
    <p:sldId id="301" r:id="rId101"/>
    <p:sldId id="374" r:id="rId102"/>
    <p:sldId id="375" r:id="rId103"/>
    <p:sldId id="381" r:id="rId104"/>
    <p:sldId id="377" r:id="rId105"/>
    <p:sldId id="380" r:id="rId106"/>
    <p:sldId id="378" r:id="rId107"/>
    <p:sldId id="379" r:id="rId108"/>
    <p:sldId id="371" r:id="rId10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2" autoAdjust="0"/>
    <p:restoredTop sz="94660"/>
  </p:normalViewPr>
  <p:slideViewPr>
    <p:cSldViewPr snapToGrid="0">
      <p:cViewPr varScale="1">
        <p:scale>
          <a:sx n="155" d="100"/>
          <a:sy n="155" d="100"/>
        </p:scale>
        <p:origin x="15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311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Agriturismi</c:v>
                </c:pt>
                <c:pt idx="1">
                  <c:v>Masserie didattiche</c:v>
                </c:pt>
                <c:pt idx="2">
                  <c:v>Masserie sociali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05-46AA-8838-C50B0C671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289505960"/>
        <c:axId val="422648832"/>
        <c:axId val="0"/>
      </c:bar3DChart>
      <c:catAx>
        <c:axId val="289505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8832"/>
        <c:crosses val="autoZero"/>
        <c:auto val="1"/>
        <c:lblAlgn val="ctr"/>
        <c:lblOffset val="100"/>
        <c:noMultiLvlLbl val="0"/>
      </c:catAx>
      <c:valAx>
        <c:axId val="42264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9505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Misura 331 azione 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331 azione 1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1"/>
                <c:pt idx="0">
                  <c:v>Azione 1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9A-4D05-9A55-A508F4E2B3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22648048"/>
        <c:axId val="422651184"/>
        <c:axId val="0"/>
      </c:bar3DChart>
      <c:catAx>
        <c:axId val="422648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51184"/>
        <c:crosses val="autoZero"/>
        <c:auto val="1"/>
        <c:lblAlgn val="ctr"/>
        <c:lblOffset val="100"/>
        <c:noMultiLvlLbl val="0"/>
      </c:catAx>
      <c:valAx>
        <c:axId val="422651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311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Agriturismi</c:v>
                </c:pt>
                <c:pt idx="1">
                  <c:v>Masserie didattiche</c:v>
                </c:pt>
                <c:pt idx="2">
                  <c:v>Masserie sociali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2-4174-94F1-EA1495C74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289505960"/>
        <c:axId val="422648832"/>
        <c:axId val="0"/>
      </c:bar3DChart>
      <c:catAx>
        <c:axId val="289505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8832"/>
        <c:crosses val="autoZero"/>
        <c:auto val="1"/>
        <c:lblAlgn val="ctr"/>
        <c:lblOffset val="100"/>
        <c:noMultiLvlLbl val="0"/>
      </c:catAx>
      <c:valAx>
        <c:axId val="42264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9505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311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Agriturismi</c:v>
                </c:pt>
                <c:pt idx="1">
                  <c:v>Masserie didattiche</c:v>
                </c:pt>
                <c:pt idx="2">
                  <c:v>Masserie sociali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70-4C84-8BAC-35FB9E53E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289505960"/>
        <c:axId val="422648832"/>
        <c:axId val="0"/>
      </c:bar3DChart>
      <c:catAx>
        <c:axId val="289505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8832"/>
        <c:crosses val="autoZero"/>
        <c:auto val="1"/>
        <c:lblAlgn val="ctr"/>
        <c:lblOffset val="100"/>
        <c:noMultiLvlLbl val="0"/>
      </c:catAx>
      <c:valAx>
        <c:axId val="42264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9505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311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Agriturismi</c:v>
                </c:pt>
                <c:pt idx="1">
                  <c:v>Masserie didattiche</c:v>
                </c:pt>
                <c:pt idx="2">
                  <c:v>Masserie sociali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E5-48C1-AAEC-57BE4E9349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289505960"/>
        <c:axId val="422648832"/>
        <c:axId val="0"/>
      </c:bar3DChart>
      <c:catAx>
        <c:axId val="289505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8832"/>
        <c:crosses val="autoZero"/>
        <c:auto val="1"/>
        <c:lblAlgn val="ctr"/>
        <c:lblOffset val="100"/>
        <c:noMultiLvlLbl val="0"/>
      </c:catAx>
      <c:valAx>
        <c:axId val="422648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89505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311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2"/>
                <c:pt idx="0">
                  <c:v>Biomasse</c:v>
                </c:pt>
                <c:pt idx="1">
                  <c:v>Eolico - Fotovoltaico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6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15-4784-8540-75B2578C7E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22645696"/>
        <c:axId val="422646480"/>
        <c:axId val="0"/>
      </c:bar3DChart>
      <c:catAx>
        <c:axId val="4226456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6480"/>
        <c:crosses val="autoZero"/>
        <c:auto val="1"/>
        <c:lblAlgn val="ctr"/>
        <c:lblOffset val="100"/>
        <c:noMultiLvlLbl val="0"/>
      </c:catAx>
      <c:valAx>
        <c:axId val="422646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5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312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3"/>
                <c:pt idx="0">
                  <c:v>Artigianato tipico</c:v>
                </c:pt>
                <c:pt idx="1">
                  <c:v>Prodotti Tipici</c:v>
                </c:pt>
                <c:pt idx="2">
                  <c:v>Sociale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13</c:v>
                </c:pt>
                <c:pt idx="1">
                  <c:v>4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1C-4ED9-87F5-FC67218205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22653928"/>
        <c:axId val="422654712"/>
        <c:axId val="0"/>
      </c:bar3DChart>
      <c:catAx>
        <c:axId val="422653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54712"/>
        <c:crosses val="autoZero"/>
        <c:auto val="1"/>
        <c:lblAlgn val="ctr"/>
        <c:lblOffset val="100"/>
        <c:noMultiLvlLbl val="0"/>
      </c:catAx>
      <c:valAx>
        <c:axId val="422654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53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313 azioni 4 e 5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2"/>
                <c:pt idx="0">
                  <c:v>Agenzie turismo</c:v>
                </c:pt>
                <c:pt idx="1">
                  <c:v>Affittacamere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7D-4193-BB12-5371992EC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22644128"/>
        <c:axId val="422655496"/>
        <c:axId val="0"/>
      </c:bar3DChart>
      <c:catAx>
        <c:axId val="422644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55496"/>
        <c:crosses val="autoZero"/>
        <c:auto val="1"/>
        <c:lblAlgn val="ctr"/>
        <c:lblOffset val="100"/>
        <c:noMultiLvlLbl val="0"/>
      </c:catAx>
      <c:valAx>
        <c:axId val="422655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313 azioni 4 e 5 aziende finanziate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2"/>
                <c:pt idx="0">
                  <c:v>Agenzie turismo</c:v>
                </c:pt>
                <c:pt idx="1">
                  <c:v>Affittacamere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2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94-4A51-8631-71712481E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22644128"/>
        <c:axId val="422655496"/>
        <c:axId val="0"/>
      </c:bar3DChart>
      <c:catAx>
        <c:axId val="4226441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55496"/>
        <c:crosses val="autoZero"/>
        <c:auto val="1"/>
        <c:lblAlgn val="ctr"/>
        <c:lblOffset val="100"/>
        <c:noMultiLvlLbl val="0"/>
      </c:catAx>
      <c:valAx>
        <c:axId val="422655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Misura 321 progetti finanziati</c:v>
                </c:pt>
              </c:strCache>
            </c:strRef>
          </c:tx>
          <c:spPr>
            <a:pattFill prst="ltDnDiag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Foglio1!$A$2:$A$4</c:f>
              <c:strCache>
                <c:ptCount val="2"/>
                <c:pt idx="0">
                  <c:v>Comune di Bisceglie</c:v>
                </c:pt>
                <c:pt idx="1">
                  <c:v>Comune di Trani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F8-4716-AAC8-B06882D31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cylinder"/>
        <c:axId val="422644520"/>
        <c:axId val="422649224"/>
        <c:axId val="0"/>
      </c:bar3DChart>
      <c:catAx>
        <c:axId val="422644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9224"/>
        <c:crosses val="autoZero"/>
        <c:auto val="1"/>
        <c:lblAlgn val="ctr"/>
        <c:lblOffset val="100"/>
        <c:noMultiLvlLbl val="0"/>
      </c:catAx>
      <c:valAx>
        <c:axId val="422649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22644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9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svg"/><Relationship Id="rId1" Type="http://schemas.openxmlformats.org/officeDocument/2006/relationships/image" Target="../media/image316.png"/><Relationship Id="rId6" Type="http://schemas.openxmlformats.org/officeDocument/2006/relationships/image" Target="../media/image321.svg"/><Relationship Id="rId5" Type="http://schemas.openxmlformats.org/officeDocument/2006/relationships/image" Target="../media/image320.png"/><Relationship Id="rId4" Type="http://schemas.openxmlformats.org/officeDocument/2006/relationships/image" Target="../media/image3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7.svg"/><Relationship Id="rId1" Type="http://schemas.openxmlformats.org/officeDocument/2006/relationships/image" Target="../media/image316.png"/><Relationship Id="rId6" Type="http://schemas.openxmlformats.org/officeDocument/2006/relationships/image" Target="../media/image321.svg"/><Relationship Id="rId5" Type="http://schemas.openxmlformats.org/officeDocument/2006/relationships/image" Target="../media/image320.png"/><Relationship Id="rId4" Type="http://schemas.openxmlformats.org/officeDocument/2006/relationships/image" Target="../media/image3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65CEA-9343-457D-9750-4254DAB4337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E802B589-9746-464E-9F62-49037534E6AB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dirty="0"/>
            <a:t>Dotazione finanziaria Comune di Bisceglie:</a:t>
          </a:r>
          <a:r>
            <a:rPr lang="it-IT" dirty="0"/>
            <a:t> </a:t>
          </a:r>
          <a:r>
            <a:rPr lang="it-IT" u="sng" dirty="0"/>
            <a:t>€ 479.405,60 /100% spesa ammessa</a:t>
          </a:r>
          <a:r>
            <a:rPr lang="it-IT" dirty="0"/>
            <a:t> </a:t>
          </a:r>
          <a:endParaRPr lang="en-US" dirty="0"/>
        </a:p>
      </dgm:t>
    </dgm:pt>
    <dgm:pt modelId="{B5A88FEF-C8ED-44EA-8B06-7E447061F10D}" type="parTrans" cxnId="{9DBDDC7B-87F5-4BCC-A524-C7FE62F3ED07}">
      <dgm:prSet/>
      <dgm:spPr/>
      <dgm:t>
        <a:bodyPr/>
        <a:lstStyle/>
        <a:p>
          <a:endParaRPr lang="en-US"/>
        </a:p>
      </dgm:t>
    </dgm:pt>
    <dgm:pt modelId="{DEBEC1F1-B51A-412C-86B8-2BA3EABE9111}" type="sibTrans" cxnId="{9DBDDC7B-87F5-4BCC-A524-C7FE62F3ED07}">
      <dgm:prSet/>
      <dgm:spPr/>
      <dgm:t>
        <a:bodyPr/>
        <a:lstStyle/>
        <a:p>
          <a:endParaRPr lang="en-US"/>
        </a:p>
      </dgm:t>
    </dgm:pt>
    <dgm:pt modelId="{B15BA368-5312-4B06-805B-4E9764BA2A5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dirty="0"/>
            <a:t>Dotazione finanziaria Comune di Molfetta:</a:t>
          </a:r>
          <a:r>
            <a:rPr lang="it-IT" dirty="0"/>
            <a:t> </a:t>
          </a:r>
          <a:r>
            <a:rPr lang="it-IT" u="sng" dirty="0"/>
            <a:t>€ 587.672,36 / 100% spesa ammessa</a:t>
          </a:r>
          <a:r>
            <a:rPr lang="it-IT" dirty="0"/>
            <a:t> </a:t>
          </a:r>
          <a:endParaRPr lang="en-US" dirty="0"/>
        </a:p>
      </dgm:t>
    </dgm:pt>
    <dgm:pt modelId="{A6B2CB96-FFC2-4AB1-8449-AFE9262AF3F0}" type="parTrans" cxnId="{972620F4-2BC6-4294-A57E-49C702E7A432}">
      <dgm:prSet/>
      <dgm:spPr/>
      <dgm:t>
        <a:bodyPr/>
        <a:lstStyle/>
        <a:p>
          <a:endParaRPr lang="en-US"/>
        </a:p>
      </dgm:t>
    </dgm:pt>
    <dgm:pt modelId="{3E9FDFDE-BEBA-4F71-8895-EC454F0781C8}" type="sibTrans" cxnId="{972620F4-2BC6-4294-A57E-49C702E7A432}">
      <dgm:prSet/>
      <dgm:spPr/>
      <dgm:t>
        <a:bodyPr/>
        <a:lstStyle/>
        <a:p>
          <a:endParaRPr lang="en-US"/>
        </a:p>
      </dgm:t>
    </dgm:pt>
    <dgm:pt modelId="{846CE5BF-BA6B-42AF-9387-B78FA43A01B6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b="1" dirty="0"/>
            <a:t>OBIETTIVO: Riqualificazione del Mercato Ittico Pubblico all’ingrosso</a:t>
          </a:r>
          <a:endParaRPr lang="en-US" dirty="0"/>
        </a:p>
      </dgm:t>
    </dgm:pt>
    <dgm:pt modelId="{A8781950-C8DE-411B-A0CC-38698E44562C}" type="parTrans" cxnId="{5D108DFE-1EBF-44B0-BC7F-EC7D07EB5179}">
      <dgm:prSet/>
      <dgm:spPr/>
      <dgm:t>
        <a:bodyPr/>
        <a:lstStyle/>
        <a:p>
          <a:endParaRPr lang="en-US"/>
        </a:p>
      </dgm:t>
    </dgm:pt>
    <dgm:pt modelId="{A0A64CD8-CF1F-4CB1-940F-A88F773C1A2C}" type="sibTrans" cxnId="{5D108DFE-1EBF-44B0-BC7F-EC7D07EB5179}">
      <dgm:prSet/>
      <dgm:spPr/>
      <dgm:t>
        <a:bodyPr/>
        <a:lstStyle/>
        <a:p>
          <a:endParaRPr lang="en-US"/>
        </a:p>
      </dgm:t>
    </dgm:pt>
    <dgm:pt modelId="{1BAF8BA3-C262-43DF-90F1-0ABA3BA22874}" type="pres">
      <dgm:prSet presAssocID="{AB465CEA-9343-457D-9750-4254DAB4337D}" presName="root" presStyleCnt="0">
        <dgm:presLayoutVars>
          <dgm:dir/>
          <dgm:resizeHandles val="exact"/>
        </dgm:presLayoutVars>
      </dgm:prSet>
      <dgm:spPr/>
    </dgm:pt>
    <dgm:pt modelId="{A76F3688-F2F0-4EA2-8D44-24AC96635B20}" type="pres">
      <dgm:prSet presAssocID="{E802B589-9746-464E-9F62-49037534E6AB}" presName="compNode" presStyleCnt="0"/>
      <dgm:spPr/>
    </dgm:pt>
    <dgm:pt modelId="{52F0D071-F1C4-48A6-A055-C741EDC74FE8}" type="pres">
      <dgm:prSet presAssocID="{E802B589-9746-464E-9F62-49037534E6AB}" presName="bgRect" presStyleLbl="bgShp" presStyleIdx="0" presStyleCnt="3"/>
      <dgm:spPr/>
    </dgm:pt>
    <dgm:pt modelId="{26E821AC-EDC2-4A9F-99DE-1199D3ED2818}" type="pres">
      <dgm:prSet presAssocID="{E802B589-9746-464E-9F62-49037534E6A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llaro"/>
        </a:ext>
      </dgm:extLst>
    </dgm:pt>
    <dgm:pt modelId="{1D6FEAD7-9CE8-417F-A483-8D904BB4C3C7}" type="pres">
      <dgm:prSet presAssocID="{E802B589-9746-464E-9F62-49037534E6AB}" presName="spaceRect" presStyleCnt="0"/>
      <dgm:spPr/>
    </dgm:pt>
    <dgm:pt modelId="{EE4FA9B0-8982-494B-A343-FC4730D13AEC}" type="pres">
      <dgm:prSet presAssocID="{E802B589-9746-464E-9F62-49037534E6AB}" presName="parTx" presStyleLbl="revTx" presStyleIdx="0" presStyleCnt="3">
        <dgm:presLayoutVars>
          <dgm:chMax val="0"/>
          <dgm:chPref val="0"/>
        </dgm:presLayoutVars>
      </dgm:prSet>
      <dgm:spPr/>
    </dgm:pt>
    <dgm:pt modelId="{CEC7D32C-315D-4510-8EB5-3AD345B99D79}" type="pres">
      <dgm:prSet presAssocID="{DEBEC1F1-B51A-412C-86B8-2BA3EABE9111}" presName="sibTrans" presStyleCnt="0"/>
      <dgm:spPr/>
    </dgm:pt>
    <dgm:pt modelId="{1C64849D-F4D5-4E8A-B5E1-373512307115}" type="pres">
      <dgm:prSet presAssocID="{B15BA368-5312-4B06-805B-4E9764BA2A56}" presName="compNode" presStyleCnt="0"/>
      <dgm:spPr/>
    </dgm:pt>
    <dgm:pt modelId="{8DA3C8F4-21F1-40CE-97C6-9DB892091241}" type="pres">
      <dgm:prSet presAssocID="{B15BA368-5312-4B06-805B-4E9764BA2A56}" presName="bgRect" presStyleLbl="bgShp" presStyleIdx="1" presStyleCnt="3"/>
      <dgm:spPr/>
    </dgm:pt>
    <dgm:pt modelId="{5D3BEFC0-26F3-4B7D-AD19-FA3C3FC52141}" type="pres">
      <dgm:prSet presAssocID="{B15BA368-5312-4B06-805B-4E9764BA2A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naro"/>
        </a:ext>
      </dgm:extLst>
    </dgm:pt>
    <dgm:pt modelId="{C9EF1842-7D67-4430-80F5-25F479351C08}" type="pres">
      <dgm:prSet presAssocID="{B15BA368-5312-4B06-805B-4E9764BA2A56}" presName="spaceRect" presStyleCnt="0"/>
      <dgm:spPr/>
    </dgm:pt>
    <dgm:pt modelId="{4E609B4D-1975-46E4-B57B-88C158AC6F0A}" type="pres">
      <dgm:prSet presAssocID="{B15BA368-5312-4B06-805B-4E9764BA2A56}" presName="parTx" presStyleLbl="revTx" presStyleIdx="1" presStyleCnt="3">
        <dgm:presLayoutVars>
          <dgm:chMax val="0"/>
          <dgm:chPref val="0"/>
        </dgm:presLayoutVars>
      </dgm:prSet>
      <dgm:spPr/>
    </dgm:pt>
    <dgm:pt modelId="{F76611D0-B7F6-4884-8A67-A7F5D3EFABF5}" type="pres">
      <dgm:prSet presAssocID="{3E9FDFDE-BEBA-4F71-8895-EC454F0781C8}" presName="sibTrans" presStyleCnt="0"/>
      <dgm:spPr/>
    </dgm:pt>
    <dgm:pt modelId="{2BDD5BE1-7C94-43EC-884D-26210FA5A701}" type="pres">
      <dgm:prSet presAssocID="{846CE5BF-BA6B-42AF-9387-B78FA43A01B6}" presName="compNode" presStyleCnt="0"/>
      <dgm:spPr/>
    </dgm:pt>
    <dgm:pt modelId="{0CEC7181-41DD-44D6-BCB3-CED5CC77480D}" type="pres">
      <dgm:prSet presAssocID="{846CE5BF-BA6B-42AF-9387-B78FA43A01B6}" presName="bgRect" presStyleLbl="bgShp" presStyleIdx="2" presStyleCnt="3"/>
      <dgm:spPr/>
    </dgm:pt>
    <dgm:pt modelId="{F6B76379-1142-44A1-BF51-703A57B75990}" type="pres">
      <dgm:prSet presAssocID="{846CE5BF-BA6B-42AF-9387-B78FA43A01B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uppo"/>
        </a:ext>
      </dgm:extLst>
    </dgm:pt>
    <dgm:pt modelId="{84C38D0A-DE59-4C66-B0D9-6F60EDD3CE16}" type="pres">
      <dgm:prSet presAssocID="{846CE5BF-BA6B-42AF-9387-B78FA43A01B6}" presName="spaceRect" presStyleCnt="0"/>
      <dgm:spPr/>
    </dgm:pt>
    <dgm:pt modelId="{80DD08CC-E1E9-4820-BBF7-F717A555E6D0}" type="pres">
      <dgm:prSet presAssocID="{846CE5BF-BA6B-42AF-9387-B78FA43A01B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8084A28-50AA-4F2E-930F-DE2579662050}" type="presOf" srcId="{B15BA368-5312-4B06-805B-4E9764BA2A56}" destId="{4E609B4D-1975-46E4-B57B-88C158AC6F0A}" srcOrd="0" destOrd="0" presId="urn:microsoft.com/office/officeart/2018/2/layout/IconVerticalSolidList"/>
    <dgm:cxn modelId="{9DBDDC7B-87F5-4BCC-A524-C7FE62F3ED07}" srcId="{AB465CEA-9343-457D-9750-4254DAB4337D}" destId="{E802B589-9746-464E-9F62-49037534E6AB}" srcOrd="0" destOrd="0" parTransId="{B5A88FEF-C8ED-44EA-8B06-7E447061F10D}" sibTransId="{DEBEC1F1-B51A-412C-86B8-2BA3EABE9111}"/>
    <dgm:cxn modelId="{A323608F-C3F7-45E1-8897-56FA789361D3}" type="presOf" srcId="{AB465CEA-9343-457D-9750-4254DAB4337D}" destId="{1BAF8BA3-C262-43DF-90F1-0ABA3BA22874}" srcOrd="0" destOrd="0" presId="urn:microsoft.com/office/officeart/2018/2/layout/IconVerticalSolidList"/>
    <dgm:cxn modelId="{4C0E1C97-92BC-48FD-9AFC-7AE204D1F9B1}" type="presOf" srcId="{E802B589-9746-464E-9F62-49037534E6AB}" destId="{EE4FA9B0-8982-494B-A343-FC4730D13AEC}" srcOrd="0" destOrd="0" presId="urn:microsoft.com/office/officeart/2018/2/layout/IconVerticalSolidList"/>
    <dgm:cxn modelId="{BA93B6B7-0007-41A4-8067-5293AD203479}" type="presOf" srcId="{846CE5BF-BA6B-42AF-9387-B78FA43A01B6}" destId="{80DD08CC-E1E9-4820-BBF7-F717A555E6D0}" srcOrd="0" destOrd="0" presId="urn:microsoft.com/office/officeart/2018/2/layout/IconVerticalSolidList"/>
    <dgm:cxn modelId="{972620F4-2BC6-4294-A57E-49C702E7A432}" srcId="{AB465CEA-9343-457D-9750-4254DAB4337D}" destId="{B15BA368-5312-4B06-805B-4E9764BA2A56}" srcOrd="1" destOrd="0" parTransId="{A6B2CB96-FFC2-4AB1-8449-AFE9262AF3F0}" sibTransId="{3E9FDFDE-BEBA-4F71-8895-EC454F0781C8}"/>
    <dgm:cxn modelId="{5D108DFE-1EBF-44B0-BC7F-EC7D07EB5179}" srcId="{AB465CEA-9343-457D-9750-4254DAB4337D}" destId="{846CE5BF-BA6B-42AF-9387-B78FA43A01B6}" srcOrd="2" destOrd="0" parTransId="{A8781950-C8DE-411B-A0CC-38698E44562C}" sibTransId="{A0A64CD8-CF1F-4CB1-940F-A88F773C1A2C}"/>
    <dgm:cxn modelId="{DA0DC251-7457-4F45-B4E4-355C9C93D605}" type="presParOf" srcId="{1BAF8BA3-C262-43DF-90F1-0ABA3BA22874}" destId="{A76F3688-F2F0-4EA2-8D44-24AC96635B20}" srcOrd="0" destOrd="0" presId="urn:microsoft.com/office/officeart/2018/2/layout/IconVerticalSolidList"/>
    <dgm:cxn modelId="{A1BD2361-C556-4611-B5F1-034F3C72DF78}" type="presParOf" srcId="{A76F3688-F2F0-4EA2-8D44-24AC96635B20}" destId="{52F0D071-F1C4-48A6-A055-C741EDC74FE8}" srcOrd="0" destOrd="0" presId="urn:microsoft.com/office/officeart/2018/2/layout/IconVerticalSolidList"/>
    <dgm:cxn modelId="{518AB911-E1AA-4CAD-805A-D3CB51F7C480}" type="presParOf" srcId="{A76F3688-F2F0-4EA2-8D44-24AC96635B20}" destId="{26E821AC-EDC2-4A9F-99DE-1199D3ED2818}" srcOrd="1" destOrd="0" presId="urn:microsoft.com/office/officeart/2018/2/layout/IconVerticalSolidList"/>
    <dgm:cxn modelId="{F77E86CC-1F74-40FF-846E-53DC64020766}" type="presParOf" srcId="{A76F3688-F2F0-4EA2-8D44-24AC96635B20}" destId="{1D6FEAD7-9CE8-417F-A483-8D904BB4C3C7}" srcOrd="2" destOrd="0" presId="urn:microsoft.com/office/officeart/2018/2/layout/IconVerticalSolidList"/>
    <dgm:cxn modelId="{78FFCD46-A144-4E83-8FEA-12B99CDA9484}" type="presParOf" srcId="{A76F3688-F2F0-4EA2-8D44-24AC96635B20}" destId="{EE4FA9B0-8982-494B-A343-FC4730D13AEC}" srcOrd="3" destOrd="0" presId="urn:microsoft.com/office/officeart/2018/2/layout/IconVerticalSolidList"/>
    <dgm:cxn modelId="{A53FC577-E586-4BD4-B959-A21AB389740C}" type="presParOf" srcId="{1BAF8BA3-C262-43DF-90F1-0ABA3BA22874}" destId="{CEC7D32C-315D-4510-8EB5-3AD345B99D79}" srcOrd="1" destOrd="0" presId="urn:microsoft.com/office/officeart/2018/2/layout/IconVerticalSolidList"/>
    <dgm:cxn modelId="{0B9ED042-F0F0-40DE-9EA7-58F36C1A23BB}" type="presParOf" srcId="{1BAF8BA3-C262-43DF-90F1-0ABA3BA22874}" destId="{1C64849D-F4D5-4E8A-B5E1-373512307115}" srcOrd="2" destOrd="0" presId="urn:microsoft.com/office/officeart/2018/2/layout/IconVerticalSolidList"/>
    <dgm:cxn modelId="{89682271-32D5-4C9E-9A2F-6E38679F824B}" type="presParOf" srcId="{1C64849D-F4D5-4E8A-B5E1-373512307115}" destId="{8DA3C8F4-21F1-40CE-97C6-9DB892091241}" srcOrd="0" destOrd="0" presId="urn:microsoft.com/office/officeart/2018/2/layout/IconVerticalSolidList"/>
    <dgm:cxn modelId="{EA1D1D85-46A3-4FEE-BD60-0FDC5A8CEE34}" type="presParOf" srcId="{1C64849D-F4D5-4E8A-B5E1-373512307115}" destId="{5D3BEFC0-26F3-4B7D-AD19-FA3C3FC52141}" srcOrd="1" destOrd="0" presId="urn:microsoft.com/office/officeart/2018/2/layout/IconVerticalSolidList"/>
    <dgm:cxn modelId="{534C500D-2D1C-4FBF-9008-F49108F2BA64}" type="presParOf" srcId="{1C64849D-F4D5-4E8A-B5E1-373512307115}" destId="{C9EF1842-7D67-4430-80F5-25F479351C08}" srcOrd="2" destOrd="0" presId="urn:microsoft.com/office/officeart/2018/2/layout/IconVerticalSolidList"/>
    <dgm:cxn modelId="{5A4B01B3-3396-470A-96F0-43350ECD2B5C}" type="presParOf" srcId="{1C64849D-F4D5-4E8A-B5E1-373512307115}" destId="{4E609B4D-1975-46E4-B57B-88C158AC6F0A}" srcOrd="3" destOrd="0" presId="urn:microsoft.com/office/officeart/2018/2/layout/IconVerticalSolidList"/>
    <dgm:cxn modelId="{B77EE089-628A-4A91-AD13-0C4CE6903BA0}" type="presParOf" srcId="{1BAF8BA3-C262-43DF-90F1-0ABA3BA22874}" destId="{F76611D0-B7F6-4884-8A67-A7F5D3EFABF5}" srcOrd="3" destOrd="0" presId="urn:microsoft.com/office/officeart/2018/2/layout/IconVerticalSolidList"/>
    <dgm:cxn modelId="{F697A424-3B71-47B8-BDB5-0DF21E911E2E}" type="presParOf" srcId="{1BAF8BA3-C262-43DF-90F1-0ABA3BA22874}" destId="{2BDD5BE1-7C94-43EC-884D-26210FA5A701}" srcOrd="4" destOrd="0" presId="urn:microsoft.com/office/officeart/2018/2/layout/IconVerticalSolidList"/>
    <dgm:cxn modelId="{331549E9-9545-4646-B1B9-5F475E0FA780}" type="presParOf" srcId="{2BDD5BE1-7C94-43EC-884D-26210FA5A701}" destId="{0CEC7181-41DD-44D6-BCB3-CED5CC77480D}" srcOrd="0" destOrd="0" presId="urn:microsoft.com/office/officeart/2018/2/layout/IconVerticalSolidList"/>
    <dgm:cxn modelId="{28CD228E-A2E5-45AF-9568-0BE77A95EAA4}" type="presParOf" srcId="{2BDD5BE1-7C94-43EC-884D-26210FA5A701}" destId="{F6B76379-1142-44A1-BF51-703A57B75990}" srcOrd="1" destOrd="0" presId="urn:microsoft.com/office/officeart/2018/2/layout/IconVerticalSolidList"/>
    <dgm:cxn modelId="{D5B7D7D5-EE19-48B5-A248-4174ABB82B31}" type="presParOf" srcId="{2BDD5BE1-7C94-43EC-884D-26210FA5A701}" destId="{84C38D0A-DE59-4C66-B0D9-6F60EDD3CE16}" srcOrd="2" destOrd="0" presId="urn:microsoft.com/office/officeart/2018/2/layout/IconVerticalSolidList"/>
    <dgm:cxn modelId="{C4ABC0BC-E37D-4E2D-8F6B-9B6994E3914B}" type="presParOf" srcId="{2BDD5BE1-7C94-43EC-884D-26210FA5A701}" destId="{80DD08CC-E1E9-4820-BBF7-F717A555E6D0}" srcOrd="3" destOrd="0" presId="urn:microsoft.com/office/officeart/2018/2/layout/IconVerticalSolidList"/>
  </dgm:cxnLst>
  <dgm:bg>
    <a:solidFill>
      <a:schemeClr val="accent6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0D071-F1C4-48A6-A055-C741EDC74FE8}">
      <dsp:nvSpPr>
        <dsp:cNvPr id="0" name=""/>
        <dsp:cNvSpPr/>
      </dsp:nvSpPr>
      <dsp:spPr>
        <a:xfrm>
          <a:off x="0" y="404"/>
          <a:ext cx="8932817" cy="94617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821AC-EDC2-4A9F-99DE-1199D3ED2818}">
      <dsp:nvSpPr>
        <dsp:cNvPr id="0" name=""/>
        <dsp:cNvSpPr/>
      </dsp:nvSpPr>
      <dsp:spPr>
        <a:xfrm>
          <a:off x="286218" y="213294"/>
          <a:ext cx="520397" cy="5203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FA9B0-8982-494B-A343-FC4730D13AEC}">
      <dsp:nvSpPr>
        <dsp:cNvPr id="0" name=""/>
        <dsp:cNvSpPr/>
      </dsp:nvSpPr>
      <dsp:spPr>
        <a:xfrm>
          <a:off x="1092835" y="404"/>
          <a:ext cx="7839981" cy="946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137" tIns="100137" rIns="100137" bIns="10013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Dotazione finanziaria Comune di Bisceglie:</a:t>
          </a:r>
          <a:r>
            <a:rPr lang="it-IT" sz="2400" kern="1200" dirty="0"/>
            <a:t> </a:t>
          </a:r>
          <a:r>
            <a:rPr lang="it-IT" sz="2400" u="sng" kern="1200" dirty="0"/>
            <a:t>€ 479.405,60 /100% spesa ammessa</a:t>
          </a:r>
          <a:r>
            <a:rPr lang="it-IT" sz="2400" kern="1200" dirty="0"/>
            <a:t> </a:t>
          </a:r>
          <a:endParaRPr lang="en-US" sz="2400" kern="1200" dirty="0"/>
        </a:p>
      </dsp:txBody>
      <dsp:txXfrm>
        <a:off x="1092835" y="404"/>
        <a:ext cx="7839981" cy="946178"/>
      </dsp:txXfrm>
    </dsp:sp>
    <dsp:sp modelId="{8DA3C8F4-21F1-40CE-97C6-9DB892091241}">
      <dsp:nvSpPr>
        <dsp:cNvPr id="0" name=""/>
        <dsp:cNvSpPr/>
      </dsp:nvSpPr>
      <dsp:spPr>
        <a:xfrm>
          <a:off x="0" y="1183126"/>
          <a:ext cx="8932817" cy="94617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3BEFC0-26F3-4B7D-AD19-FA3C3FC52141}">
      <dsp:nvSpPr>
        <dsp:cNvPr id="0" name=""/>
        <dsp:cNvSpPr/>
      </dsp:nvSpPr>
      <dsp:spPr>
        <a:xfrm>
          <a:off x="286218" y="1396017"/>
          <a:ext cx="520397" cy="5203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09B4D-1975-46E4-B57B-88C158AC6F0A}">
      <dsp:nvSpPr>
        <dsp:cNvPr id="0" name=""/>
        <dsp:cNvSpPr/>
      </dsp:nvSpPr>
      <dsp:spPr>
        <a:xfrm>
          <a:off x="1092835" y="1183126"/>
          <a:ext cx="7839981" cy="946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137" tIns="100137" rIns="100137" bIns="10013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Dotazione finanziaria Comune di Molfetta:</a:t>
          </a:r>
          <a:r>
            <a:rPr lang="it-IT" sz="2400" kern="1200" dirty="0"/>
            <a:t> </a:t>
          </a:r>
          <a:r>
            <a:rPr lang="it-IT" sz="2400" u="sng" kern="1200" dirty="0"/>
            <a:t>€ 587.672,36 / 100% spesa ammessa</a:t>
          </a:r>
          <a:r>
            <a:rPr lang="it-IT" sz="2400" kern="1200" dirty="0"/>
            <a:t> </a:t>
          </a:r>
          <a:endParaRPr lang="en-US" sz="2400" kern="1200" dirty="0"/>
        </a:p>
      </dsp:txBody>
      <dsp:txXfrm>
        <a:off x="1092835" y="1183126"/>
        <a:ext cx="7839981" cy="946178"/>
      </dsp:txXfrm>
    </dsp:sp>
    <dsp:sp modelId="{0CEC7181-41DD-44D6-BCB3-CED5CC77480D}">
      <dsp:nvSpPr>
        <dsp:cNvPr id="0" name=""/>
        <dsp:cNvSpPr/>
      </dsp:nvSpPr>
      <dsp:spPr>
        <a:xfrm>
          <a:off x="0" y="2365849"/>
          <a:ext cx="8932817" cy="946178"/>
        </a:xfrm>
        <a:prstGeom prst="roundRect">
          <a:avLst>
            <a:gd name="adj" fmla="val 1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B76379-1142-44A1-BF51-703A57B75990}">
      <dsp:nvSpPr>
        <dsp:cNvPr id="0" name=""/>
        <dsp:cNvSpPr/>
      </dsp:nvSpPr>
      <dsp:spPr>
        <a:xfrm>
          <a:off x="286218" y="2578739"/>
          <a:ext cx="520397" cy="5203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DD08CC-E1E9-4820-BBF7-F717A555E6D0}">
      <dsp:nvSpPr>
        <dsp:cNvPr id="0" name=""/>
        <dsp:cNvSpPr/>
      </dsp:nvSpPr>
      <dsp:spPr>
        <a:xfrm>
          <a:off x="1092835" y="2365849"/>
          <a:ext cx="7839981" cy="946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137" tIns="100137" rIns="100137" bIns="10013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/>
            <a:t>OBIETTIVO: Riqualificazione del Mercato Ittico Pubblico all’ingrosso</a:t>
          </a:r>
          <a:endParaRPr lang="en-US" sz="2400" kern="1200" dirty="0"/>
        </a:p>
      </dsp:txBody>
      <dsp:txXfrm>
        <a:off x="1092835" y="2365849"/>
        <a:ext cx="7839981" cy="9461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6D69E-DE17-443B-844C-159BE4B40C95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FE0EB-EC1E-4B5B-B3A9-631C73FE31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285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B0A5F-EAA0-4B79-9A3E-D9EF294EE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42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B0A5F-EAA0-4B79-9A3E-D9EF294EE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374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B0A5F-EAA0-4B79-9A3E-D9EF294EE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528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B0A5F-EAA0-4B79-9A3E-D9EF294EE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753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B0A5F-EAA0-4B79-9A3E-D9EF294EE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7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B0A5F-EAA0-4B79-9A3E-D9EF294EE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32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B0A5F-EAA0-4B79-9A3E-D9EF294EE93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0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884238"/>
            <a:ext cx="7753350" cy="4362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4925" y="5526299"/>
            <a:ext cx="5242434" cy="52360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953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884238"/>
            <a:ext cx="7753350" cy="4362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4925" y="5526299"/>
            <a:ext cx="5242434" cy="52360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0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600075" y="884238"/>
            <a:ext cx="7753350" cy="43624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4925" y="5526299"/>
            <a:ext cx="5242434" cy="52360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1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CF09EB-C25B-4BA5-AF18-5D0BF37EE8CB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54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2511F-A761-C8F0-B580-91A2DC2EE8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FE6B41-F0EF-8AA3-F7A9-723AAA253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622687-5DF9-8E29-29EE-E86D0BBCA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BA6057-5398-8C25-F8E2-5CC334EF6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AE2515-BDCC-CE5E-1D5A-5ACD9ABF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25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A7859C-094B-BB0E-5EB1-5238CBEC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2DCD3C6-57BD-BC4F-5E5E-562EB07F1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3FC523-B0F7-7690-23F0-51481968B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F8F491E-1535-FCD6-66EE-82A0CA5D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E63441-9CBC-DD77-292A-682F1948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0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9E38712-63B1-82DF-6A87-DBCB718CDC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FB11D68-F1AA-6D1E-F630-D8EAAA977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1338E4-2952-7BDF-709D-E4338F830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D01C62-E278-E899-35E9-38D74BAE9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34CEF5-D302-02DC-7827-8FD09F87E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38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7E6541-24B1-4DEF-999F-D736C9DA3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5AB7B70-D7F1-4E02-B9DB-9AF5F6D35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218098-28A9-4945-BBA4-4EBC3E44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6C2210-3B37-487D-88AF-7404CA70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A992A2-9E98-42A7-A969-D8CE9AB3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635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AAD96C-FEA3-4A12-8671-9610E4E8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4DFAD70-EDFA-4B2E-B9A4-57E3789D5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8035F8-6B13-4708-A234-B106C3E22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B15D93-7BA4-4DF9-97DE-B8F2C8356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D96C9F-5E2F-4EBC-B1CB-91FEA180A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7225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9FF12E-99F2-49C0-8187-2F9F13C30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C65638-6D41-43AD-9330-4304ACB97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BDD4BF-3643-45E4-BEB0-ED5F01891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969F6B-8464-43A7-86DD-05079B936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A47337-2CC2-4837-8D55-B76C891E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784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5D0840-865C-4E07-827A-96E1BF93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F97EF94-E03B-4514-AE30-315800834B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E6969F-0C15-42B6-A24B-19FAE4BEC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B64D856-83E8-4E1A-BA21-6A913B25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3EB779-27D4-47CD-B99B-7FDFE733F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934D019-BA7A-4B03-992C-5D913BBE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462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1E5C79-4705-40A4-966E-4F224E54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286086-F97C-41BE-A3B3-196A290D0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C505C4-5F97-4741-A419-8F13506AE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2091299-852F-4DBE-88BF-3DFFCF2FB9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4679EB3-8E17-484F-A919-0C29B6F22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58FA05D-7914-41FA-A7AC-DEC3A325A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339E8B-D9E2-454A-B997-1DDF5AC2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4ED0BC1-C38C-447B-908D-BC1FE38C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906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F4F593-59A2-457C-9192-4A7898921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93440B-3C47-4B6E-A05C-A7CF0373D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F620F13-0B25-4F4F-AB38-EDC197BB8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75ACE7-E755-48B1-8E18-B6C7C0E6C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40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B622953-089C-42F9-A31B-AB17101CE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A543F67-7C4F-43A7-BAB5-C6898F12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851555-5587-4828-AE34-B865DBF94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9947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65EF1-1DC7-4B78-83F2-EAD27A13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0C495F-DF8E-4054-B86F-AC76CEA1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E6F0F9-F141-473F-AB6C-5B482E5F62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7914EE-54F9-4880-8ACF-F788991CD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3E23C2-DEE8-4EBF-A603-37BF257F3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FD93E3-A089-4BFD-8D72-ED643F8A7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09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89893D-6563-DB93-CC08-18FA947E6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0A95D1-CF6E-99B3-930B-979CB9830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82F5FB-0735-286D-505F-58BC44F5A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A3E58F-D509-B798-125E-2389C535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C0344E-7252-4A01-447A-457E68E3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5167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2DB425-64B9-4F1B-A217-45EA5A07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2712925-8930-413D-ADFC-238E6B139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E13AFE-944A-4E52-8C7F-C299D28B9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BBD703-88A7-428A-90AD-C75DDBE5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B43BAA-65B8-4BD5-B1A6-CFB0BE5A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A3D4F8-D0D4-4348-9187-F7DB4C51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541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C37B44-152D-49A1-ACFB-057DC4C2B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302050-B63E-497A-A3C0-CB5BEC943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204FF7-2598-450A-A62F-23DBB177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50553D-D673-456B-968E-3C88426AE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1C1A2E-BA93-4F0D-81ED-8847C522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618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1550144-6F1A-450B-AA59-45C284F330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A828411-5613-42B5-8FF1-9E69B070E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463FC0-4124-4011-93DB-2F2C4B64B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74C05F-6F93-4194-8F43-BBFE877A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A01F07-D502-496E-AC2D-F349581F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904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28588"/>
            <a:ext cx="10966451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163A4-A96A-4175-A73D-4894055949D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164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622F3E-91DB-A631-0090-1460B90F5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6BAEFD-451D-CC22-728B-6AB37EF413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EBBD00-DD4B-689E-E603-5CAEAAE66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97CD4B-FD1E-FD34-4B8A-A2374AE2F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98D040-49B0-035B-E00A-D8A7516B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282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B68130-5E72-0C56-C188-A6DFD924C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3B15F3-7019-EAA4-42C9-DC27EBE96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4FDC0E4-CB38-A5D3-C1C6-FF81A7EC64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5FF83A-5135-E637-F5FD-F98D42119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11F0B2-60D6-5A63-D3AB-7777F42B2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559851-8E33-0A00-B30C-5DBB4759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524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5AA7E3-2AF6-61ED-C2EE-6ADD5EB9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679C89-127F-CFFB-4828-188953DB1A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D0636E-C992-3E66-55FB-C913FB00A2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DF923A4-874F-B140-D763-BB60D92F5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FD29C17-EC28-9EFA-63EE-0592E86C2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882676B-8A98-7401-62DE-5CEAB4FBB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ED07C43-B3B6-16A4-B308-FB598B97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633A62A-EE77-EA17-A100-3DFF2AA9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90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730ADD-8055-E7CF-9631-C9E9661AD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EF795B7-CAB1-DA89-D72E-23E25FB21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F1D971-224B-2D3D-F455-C785527D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62474D-8690-7B42-09F4-4E5140F48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91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DD0936C-1F34-7319-BC9F-D9C0E6693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3479C7C-DA39-1B00-9BBA-6CA3CC42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598B9C-03A5-4DE3-EAEF-16C601FA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76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151DE-D4C7-2E0D-F727-639A2E523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293F7F-B6C3-E3EB-88E4-029C9EFE8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6CB1C8-E5B1-03D7-99F2-08BD09FC92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8A5278-A341-6060-8874-DD8ACFB6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C2F0C0-8B1E-3234-401F-E1AB370C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41F9D1-CD9B-4036-CD7D-3957E709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901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7E79B8-F42D-0B94-94AD-1A74D676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BCB377-E2A9-F8C9-29C9-545117351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75535BC-E9E9-D15C-BE73-A73F918FE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0C9783-DCE4-8B43-9504-D0152F8F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26FD02C-6C4F-D331-C842-61167BA6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9B9F36A-A9E4-AFD5-B2BA-F9854CEC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70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640686B-18D4-CD21-55E9-0ABB8935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D3A8B85-AFF2-9C10-7DC1-083E35BAC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989719-A045-EB4E-194E-05CD3C27F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F139C-2F01-417C-B848-E248D6268EAA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2567D4-459E-67CF-B06B-2AB2FB8AD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C4B0C0-1815-421D-3254-DAB376694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ABE02-FBB3-4E6E-AD4A-C3E86B9B41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34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2B1AC0-56C4-428F-AE5E-308EC8273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B45061-5B12-4367-BFB9-93A893F6F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0056DA-CB64-4E86-AB15-904ABBC78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28F4E-CE51-4034-8FC0-D1C185DA477D}" type="datetimeFigureOut">
              <a:rPr lang="it-IT" smtClean="0"/>
              <a:t>06/09/2023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57591A-E738-4B22-B585-378667619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6E6C89-3085-4D0C-9101-803FBEA20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4A1A7-250D-4720-A147-6F11270220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47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6" Type="http://schemas.openxmlformats.org/officeDocument/2006/relationships/chart" Target="../charts/char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3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4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8.png"/><Relationship Id="rId4" Type="http://schemas.openxmlformats.org/officeDocument/2006/relationships/image" Target="../media/image16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44.jpeg"/><Relationship Id="rId7" Type="http://schemas.openxmlformats.org/officeDocument/2006/relationships/image" Target="../media/image177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10" Type="http://schemas.openxmlformats.org/officeDocument/2006/relationships/image" Target="../media/image180.png"/><Relationship Id="rId4" Type="http://schemas.openxmlformats.org/officeDocument/2006/relationships/image" Target="../media/image174.jpeg"/><Relationship Id="rId9" Type="http://schemas.openxmlformats.org/officeDocument/2006/relationships/image" Target="../media/image179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4.emf"/><Relationship Id="rId4" Type="http://schemas.openxmlformats.org/officeDocument/2006/relationships/image" Target="../media/image183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reepngimg.com/png/16781-target-png-images" TargetMode="External"/><Relationship Id="rId4" Type="http://schemas.openxmlformats.org/officeDocument/2006/relationships/image" Target="../media/image1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7.jpg"/><Relationship Id="rId4" Type="http://schemas.openxmlformats.org/officeDocument/2006/relationships/image" Target="../media/image1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216.jpeg"/><Relationship Id="rId7" Type="http://schemas.openxmlformats.org/officeDocument/2006/relationships/image" Target="../media/image220.jpeg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jpg"/><Relationship Id="rId4" Type="http://schemas.openxmlformats.org/officeDocument/2006/relationships/image" Target="../media/image2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jpg"/><Relationship Id="rId4" Type="http://schemas.openxmlformats.org/officeDocument/2006/relationships/image" Target="../media/image239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4.png"/><Relationship Id="rId4" Type="http://schemas.openxmlformats.org/officeDocument/2006/relationships/image" Target="../media/image243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jpg"/><Relationship Id="rId4" Type="http://schemas.openxmlformats.org/officeDocument/2006/relationships/image" Target="../media/image247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7" Type="http://schemas.openxmlformats.org/officeDocument/2006/relationships/image" Target="../media/image263.pn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jpg"/><Relationship Id="rId5" Type="http://schemas.openxmlformats.org/officeDocument/2006/relationships/image" Target="../media/image261.jpg"/><Relationship Id="rId4" Type="http://schemas.openxmlformats.org/officeDocument/2006/relationships/image" Target="../media/image260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7" Type="http://schemas.openxmlformats.org/officeDocument/2006/relationships/hyperlink" Target="https://www.wallpaperflare.com/search?wallpaper=videomaker" TargetMode="External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jp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jpeg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8.jpeg"/><Relationship Id="rId4" Type="http://schemas.openxmlformats.org/officeDocument/2006/relationships/image" Target="../media/image287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jpeg"/><Relationship Id="rId5" Type="http://schemas.openxmlformats.org/officeDocument/2006/relationships/image" Target="../media/image292.jpeg"/><Relationship Id="rId4" Type="http://schemas.openxmlformats.org/officeDocument/2006/relationships/image" Target="../media/image291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8.jpe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8.jpeg"/><Relationship Id="rId4" Type="http://schemas.openxmlformats.org/officeDocument/2006/relationships/image" Target="../media/image30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image" Target="../media/image304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Immagine che contiene aria aperta, Aerofotogrammetria, acqua, aereo&#10;&#10;Descrizione generata automaticamente">
            <a:extLst>
              <a:ext uri="{FF2B5EF4-FFF2-40B4-BE49-F238E27FC236}">
                <a16:creationId xmlns:a16="http://schemas.microsoft.com/office/drawing/2014/main" id="{919146B8-9B2E-5572-92A9-64B3F86DB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Immagine 6" descr="Immagine che contiene Carattere, simbolo, Elementi grafici, logo&#10;&#10;Descrizione generata automaticamente">
            <a:extLst>
              <a:ext uri="{FF2B5EF4-FFF2-40B4-BE49-F238E27FC236}">
                <a16:creationId xmlns:a16="http://schemas.microsoft.com/office/drawing/2014/main" id="{F74C835F-64EA-2807-519A-7F3245589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285" y="4933209"/>
            <a:ext cx="1714944" cy="1924790"/>
          </a:xfrm>
          <a:prstGeom prst="rect">
            <a:avLst/>
          </a:prstGeom>
        </p:spPr>
      </p:pic>
      <p:pic>
        <p:nvPicPr>
          <p:cNvPr id="9" name="Immagine 8" descr="Immagine che contiene testo, illustrazione, design&#10;&#10;Descrizione generata automaticamente">
            <a:extLst>
              <a:ext uri="{FF2B5EF4-FFF2-40B4-BE49-F238E27FC236}">
                <a16:creationId xmlns:a16="http://schemas.microsoft.com/office/drawing/2014/main" id="{7D714B99-7A8C-4ADD-5F5A-4F81AB1C4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3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co 6"/>
          <p:cNvGraphicFramePr/>
          <p:nvPr/>
        </p:nvGraphicFramePr>
        <p:xfrm>
          <a:off x="3968685" y="3429000"/>
          <a:ext cx="5920573" cy="3482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4F76DE03-6A64-4336-B9A1-6894FF3468AF}"/>
              </a:ext>
            </a:extLst>
          </p:cNvPr>
          <p:cNvSpPr txBox="1">
            <a:spLocks/>
          </p:cNvSpPr>
          <p:nvPr/>
        </p:nvSpPr>
        <p:spPr>
          <a:xfrm>
            <a:off x="1028046" y="1657350"/>
            <a:ext cx="11906053" cy="3006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AFFITTACAMERE E AGENZIE TURISTICHE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 Aziende finanziate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FINANZIAMENTI CONCESSI € 1.300.654,93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di investimenti sviluppato sul territorio per oltre € 2.601.309,86</a:t>
            </a:r>
          </a:p>
        </p:txBody>
      </p:sp>
    </p:spTree>
    <p:extLst>
      <p:ext uri="{BB962C8B-B14F-4D97-AF65-F5344CB8AC3E}">
        <p14:creationId xmlns:p14="http://schemas.microsoft.com/office/powerpoint/2010/main" val="22824375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Arte bambini, disegno, lettera&#10;&#10;Descrizione generata automaticamente">
            <a:extLst>
              <a:ext uri="{FF2B5EF4-FFF2-40B4-BE49-F238E27FC236}">
                <a16:creationId xmlns:a16="http://schemas.microsoft.com/office/drawing/2014/main" id="{DA39B4C1-B0F9-3B2D-1F62-5CB758A4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B7B356D1-D8CB-B923-067E-FDB2E6C3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345"/>
            <a:ext cx="10515600" cy="2623781"/>
          </a:xfrm>
        </p:spPr>
        <p:txBody>
          <a:bodyPr>
            <a:normAutofit/>
          </a:bodyPr>
          <a:lstStyle/>
          <a:p>
            <a:pPr algn="ctr"/>
            <a:r>
              <a:rPr lang="it-IT" sz="48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PROGETTI A REGIA DIRETTA </a:t>
            </a:r>
            <a:br>
              <a:rPr lang="it-IT" sz="48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it-IT" sz="48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DEL GAL PONTE LAMA </a:t>
            </a:r>
          </a:p>
        </p:txBody>
      </p:sp>
    </p:spTree>
    <p:extLst>
      <p:ext uri="{BB962C8B-B14F-4D97-AF65-F5344CB8AC3E}">
        <p14:creationId xmlns:p14="http://schemas.microsoft.com/office/powerpoint/2010/main" val="1308965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Arte bambini, disegno, lettera&#10;&#10;Descrizione generata automaticamente">
            <a:extLst>
              <a:ext uri="{FF2B5EF4-FFF2-40B4-BE49-F238E27FC236}">
                <a16:creationId xmlns:a16="http://schemas.microsoft.com/office/drawing/2014/main" id="{DA39B4C1-B0F9-3B2D-1F62-5CB758A4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magine 6" descr="Immagine che contiene interno, muro, arredo, pavimento&#10;&#10;Descrizione generata automaticamente">
            <a:extLst>
              <a:ext uri="{FF2B5EF4-FFF2-40B4-BE49-F238E27FC236}">
                <a16:creationId xmlns:a16="http://schemas.microsoft.com/office/drawing/2014/main" id="{A761C414-E175-4D78-98C6-B9D00847BD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r="10993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A9DA7CAB-DF66-43CA-90F9-E0D084975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594" y="1923418"/>
            <a:ext cx="4920116" cy="3006621"/>
          </a:xfrm>
        </p:spPr>
        <p:txBody>
          <a:bodyPr>
            <a:normAutofit lnSpcReduction="10000"/>
          </a:bodyPr>
          <a:lstStyle/>
          <a:p>
            <a:pPr marL="0" indent="0" algn="r">
              <a:buNone/>
            </a:pPr>
            <a:r>
              <a:rPr lang="it-IT" b="1" dirty="0"/>
              <a:t>MISURA 5.1 - Azioni di informazione e dimostrative</a:t>
            </a:r>
          </a:p>
          <a:p>
            <a:pPr marL="0" indent="0" algn="r">
              <a:spcBef>
                <a:spcPts val="0"/>
              </a:spcBef>
              <a:buNone/>
            </a:pPr>
            <a:endParaRPr lang="it-IT" sz="2600" b="1" dirty="0"/>
          </a:p>
          <a:p>
            <a:pPr marL="0" indent="0" algn="r">
              <a:spcBef>
                <a:spcPts val="0"/>
              </a:spcBef>
              <a:buNone/>
            </a:pPr>
            <a:r>
              <a:rPr lang="it-IT" sz="2600" b="1" dirty="0"/>
              <a:t>DOTAZIONE FINANZIARIA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600" b="1" dirty="0"/>
              <a:t> € 100.000,00</a:t>
            </a:r>
            <a:r>
              <a:rPr lang="it-IT" b="1" dirty="0"/>
              <a:t> </a:t>
            </a:r>
          </a:p>
          <a:p>
            <a:pPr marL="0" indent="0" algn="r">
              <a:buNone/>
            </a:pPr>
            <a:r>
              <a:rPr lang="it-IT" sz="2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Obiettivo: innalzare le competenze degli operatori del territorio</a:t>
            </a:r>
            <a:endParaRPr lang="it-IT" sz="26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5167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Arte bambini, disegno, lettera&#10;&#10;Descrizione generata automaticamente">
            <a:extLst>
              <a:ext uri="{FF2B5EF4-FFF2-40B4-BE49-F238E27FC236}">
                <a16:creationId xmlns:a16="http://schemas.microsoft.com/office/drawing/2014/main" id="{DA39B4C1-B0F9-3B2D-1F62-5CB758A4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A9DA7CAB-DF66-43CA-90F9-E0D084975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835" y="1925689"/>
            <a:ext cx="9931794" cy="300662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sz="3700" b="1" dirty="0"/>
              <a:t>MISURA 5.2 - Attività di marketing territoriale</a:t>
            </a:r>
          </a:p>
          <a:p>
            <a:pPr marL="0" indent="0" algn="ctr">
              <a:spcBef>
                <a:spcPts val="0"/>
              </a:spcBef>
              <a:buNone/>
            </a:pPr>
            <a:endParaRPr lang="it-IT" sz="24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it-IT" sz="3100" b="1" dirty="0"/>
              <a:t>DOTAZIONE FINANZIARIA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sz="3100" b="1" dirty="0"/>
              <a:t> €  400.000,00 </a:t>
            </a:r>
          </a:p>
          <a:p>
            <a:pPr marL="0" indent="0" algn="ctr">
              <a:spcBef>
                <a:spcPts val="0"/>
              </a:spcBef>
              <a:buNone/>
            </a:pPr>
            <a:endParaRPr lang="it-IT" sz="2400" b="1" dirty="0"/>
          </a:p>
          <a:p>
            <a:pPr marL="0" indent="0" algn="ctr">
              <a:spcBef>
                <a:spcPts val="0"/>
              </a:spcBef>
              <a:buNone/>
            </a:pPr>
            <a:endParaRPr lang="it-IT" sz="24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it-IT" sz="3100" i="1" dirty="0">
                <a:latin typeface="Arial" panose="020B0604020202020204" pitchFamily="34" charset="0"/>
                <a:cs typeface="Times New Roman" panose="02020603050405020304" pitchFamily="18" charset="0"/>
              </a:rPr>
              <a:t>Obiettivi: </a:t>
            </a:r>
          </a:p>
          <a:p>
            <a:pPr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it-IT" sz="3100" i="1" dirty="0">
                <a:latin typeface="Arial" panose="020B0604020202020204" pitchFamily="34" charset="0"/>
                <a:cs typeface="Times New Roman" panose="02020603050405020304" pitchFamily="18" charset="0"/>
              </a:rPr>
              <a:t>Promuovere l’identità territoriale secondo il binomio PRODOTTO-TERRITORIO</a:t>
            </a:r>
          </a:p>
          <a:p>
            <a:pPr marL="0" indent="0" algn="ctr">
              <a:spcBef>
                <a:spcPts val="0"/>
              </a:spcBef>
              <a:buNone/>
            </a:pPr>
            <a:endParaRPr lang="it-IT" sz="3100" i="1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it-IT" sz="3100" i="1" dirty="0">
                <a:latin typeface="Arial" panose="020B0604020202020204" pitchFamily="34" charset="0"/>
                <a:cs typeface="Times New Roman" panose="02020603050405020304" pitchFamily="18" charset="0"/>
              </a:rPr>
              <a:t>CERTIFICAZIONE ETICO-SOCIALE DI TERRITORIO</a:t>
            </a:r>
          </a:p>
          <a:p>
            <a:pPr marL="0" indent="0" algn="ctr">
              <a:spcBef>
                <a:spcPts val="0"/>
              </a:spcBef>
              <a:buNone/>
            </a:pPr>
            <a:endParaRPr lang="it-IT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5293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Arte bambini, disegno, lettera&#10;&#10;Descrizione generata automaticamente">
            <a:extLst>
              <a:ext uri="{FF2B5EF4-FFF2-40B4-BE49-F238E27FC236}">
                <a16:creationId xmlns:a16="http://schemas.microsoft.com/office/drawing/2014/main" id="{DA39B4C1-B0F9-3B2D-1F62-5CB758A4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A9DA7CAB-DF66-43CA-90F9-E0D084975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933" y="1925689"/>
            <a:ext cx="4920116" cy="3006621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it-IT" b="1" dirty="0"/>
              <a:t>MISURA 5.3 - Interventi per migliorare la sostenibilità ambientale ed economica della pesca nelle marinerie dell’area GAL</a:t>
            </a:r>
            <a:endParaRPr lang="it-IT" sz="900" b="1" dirty="0"/>
          </a:p>
          <a:p>
            <a:pPr marL="0" indent="0" algn="r">
              <a:spcBef>
                <a:spcPts val="0"/>
              </a:spcBef>
              <a:buNone/>
            </a:pPr>
            <a:endParaRPr lang="it-IT" sz="2400" b="1" dirty="0"/>
          </a:p>
          <a:p>
            <a:pPr marL="0" indent="0" algn="r">
              <a:spcBef>
                <a:spcPts val="0"/>
              </a:spcBef>
              <a:buNone/>
            </a:pPr>
            <a:r>
              <a:rPr lang="it-IT" sz="2400" b="1" dirty="0"/>
              <a:t>DOTAZIONE FINANZIARIA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400" b="1" dirty="0"/>
              <a:t> €  200.000,00 </a:t>
            </a:r>
          </a:p>
          <a:p>
            <a:pPr marL="0" indent="0" algn="r">
              <a:spcBef>
                <a:spcPts val="0"/>
              </a:spcBef>
              <a:buNone/>
            </a:pPr>
            <a:endParaRPr lang="it-IT" sz="2400" b="1" dirty="0"/>
          </a:p>
          <a:p>
            <a:pPr marL="0" indent="0" algn="r">
              <a:spcBef>
                <a:spcPts val="0"/>
              </a:spcBef>
              <a:buNone/>
            </a:pPr>
            <a:r>
              <a:rPr lang="it-I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Obiettivo: </a:t>
            </a:r>
            <a:r>
              <a:rPr lang="it-I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Piano d'azione per il miglioramento della pesca del gambero bianco </a:t>
            </a:r>
            <a:endParaRPr lang="en-US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0" indent="0" algn="r">
              <a:spcBef>
                <a:spcPts val="0"/>
              </a:spcBef>
              <a:buNone/>
            </a:pPr>
            <a:endParaRPr lang="it-IT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2E2185C-04BD-4509-8D1F-F39D98CF3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6" y="1683036"/>
            <a:ext cx="6879334" cy="51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900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Arte bambini, disegno, lettera&#10;&#10;Descrizione generata automaticamente">
            <a:extLst>
              <a:ext uri="{FF2B5EF4-FFF2-40B4-BE49-F238E27FC236}">
                <a16:creationId xmlns:a16="http://schemas.microsoft.com/office/drawing/2014/main" id="{DA39B4C1-B0F9-3B2D-1F62-5CB758A4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A9DA7CAB-DF66-43CA-90F9-E0D084975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275" y="1847312"/>
            <a:ext cx="4920116" cy="3006621"/>
          </a:xfrm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it-IT" b="1" dirty="0"/>
              <a:t>MISURA 16.2 - Attività di cooperazione per la creazione di un prototipo distributivo di filiera corta SMARTCHAINH24</a:t>
            </a:r>
            <a:endParaRPr lang="it-IT" sz="900" b="1" dirty="0"/>
          </a:p>
          <a:p>
            <a:pPr marL="0" indent="0" algn="r">
              <a:spcBef>
                <a:spcPts val="0"/>
              </a:spcBef>
              <a:buNone/>
            </a:pPr>
            <a:endParaRPr lang="it-IT" sz="2400" b="1" dirty="0"/>
          </a:p>
          <a:p>
            <a:pPr marL="0" indent="0" algn="r">
              <a:spcBef>
                <a:spcPts val="0"/>
              </a:spcBef>
              <a:buNone/>
            </a:pPr>
            <a:r>
              <a:rPr lang="it-IT" sz="2400" b="1" dirty="0"/>
              <a:t>DOTAZIONE FINANZIARIA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it-IT" sz="2400" b="1" dirty="0"/>
              <a:t> €  119.504,00 </a:t>
            </a:r>
          </a:p>
          <a:p>
            <a:pPr marL="0" indent="0" algn="r">
              <a:spcBef>
                <a:spcPts val="0"/>
              </a:spcBef>
              <a:buNone/>
            </a:pPr>
            <a:endParaRPr lang="it-IT" sz="2400" b="1" dirty="0"/>
          </a:p>
          <a:p>
            <a:pPr marL="0" indent="0" algn="r">
              <a:spcBef>
                <a:spcPts val="0"/>
              </a:spcBef>
              <a:buNone/>
            </a:pPr>
            <a:r>
              <a:rPr lang="it-IT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Obiettivo: realizzare una vending machine per i prodotti di Puglia </a:t>
            </a:r>
            <a:endParaRPr lang="it-IT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 descr="Immagine che contiene clipart, illustrazione&#10;&#10;Descrizione generata automaticamente">
            <a:extLst>
              <a:ext uri="{FF2B5EF4-FFF2-40B4-BE49-F238E27FC236}">
                <a16:creationId xmlns:a16="http://schemas.microsoft.com/office/drawing/2014/main" id="{D69D9186-2312-473D-913C-AE5FA91F6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2" b="1"/>
          <a:stretch/>
        </p:blipFill>
        <p:spPr>
          <a:xfrm>
            <a:off x="5312665" y="1190698"/>
            <a:ext cx="5879461" cy="55620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285846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F72EB7FA-4369-4C63-9A70-3C2F2BF5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65" y="1886358"/>
            <a:ext cx="11229870" cy="154264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900" b="1" dirty="0">
                <a:latin typeface="+mn-lt"/>
                <a:ea typeface="+mn-ea"/>
                <a:cs typeface="+mn-cs"/>
              </a:rPr>
              <a:t>MISURA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900" b="1" dirty="0">
                <a:latin typeface="+mn-lt"/>
                <a:ea typeface="+mn-ea"/>
                <a:cs typeface="+mn-cs"/>
              </a:rPr>
              <a:t>1.43 PO FEAMP 2014/2020 - PORTI, LUOGHI DI SBARCO, SALE PER LA VENDITA ALL’ASTA E RIPARI DI PESCA </a:t>
            </a:r>
            <a:br>
              <a:rPr lang="it-IT" sz="2900" b="1" dirty="0">
                <a:latin typeface="+mn-lt"/>
                <a:ea typeface="+mn-ea"/>
                <a:cs typeface="+mn-cs"/>
              </a:rPr>
            </a:br>
            <a:r>
              <a:rPr lang="it-IT" sz="2900" b="1" dirty="0">
                <a:latin typeface="+mn-lt"/>
                <a:ea typeface="+mn-ea"/>
                <a:cs typeface="+mn-cs"/>
              </a:rPr>
              <a:t>ATTIVITÀ DI CONSULENZA PER COMUNI DI BISCEGLIE E MOLFETTA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graphicFrame>
        <p:nvGraphicFramePr>
          <p:cNvPr id="7" name="Segnaposto contenuto 2">
            <a:extLst>
              <a:ext uri="{FF2B5EF4-FFF2-40B4-BE49-F238E27FC236}">
                <a16:creationId xmlns:a16="http://schemas.microsoft.com/office/drawing/2014/main" id="{6EECB05B-44AE-4A45-89C5-0440337F8B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6059531"/>
              </p:ext>
            </p:extLst>
          </p:nvPr>
        </p:nvGraphicFramePr>
        <p:xfrm>
          <a:off x="374468" y="3429000"/>
          <a:ext cx="8932817" cy="3312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671463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F72EB7FA-4369-4C63-9A70-3C2F2BF5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130" y="1361384"/>
            <a:ext cx="11229870" cy="11012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900" b="1" dirty="0">
                <a:latin typeface="+mn-lt"/>
                <a:ea typeface="+mn-ea"/>
                <a:cs typeface="+mn-cs"/>
              </a:rPr>
              <a:t>Misura 1.40 PO FEAMP 2014/2020 PROGETTO ECO.ADRI.</a:t>
            </a:r>
            <a:b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1B71C742-EAD8-48FA-A086-D3487A981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484" y="2081250"/>
            <a:ext cx="8489032" cy="2573579"/>
          </a:xfrm>
        </p:spPr>
        <p:txBody>
          <a:bodyPr anchor="t">
            <a:normAutofit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it-IT" sz="1800" b="1" dirty="0"/>
              <a:t>DOTAZIONE FINANZIARIA COMPLESSIVA</a:t>
            </a:r>
            <a:r>
              <a:rPr lang="it-I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€ 449.919,77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it-IT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DOTAZIONE FINANZIARIA DEL </a:t>
            </a:r>
            <a:r>
              <a:rPr lang="it-IT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 PONTE LAMA : </a:t>
            </a:r>
            <a:r>
              <a:rPr lang="it-IT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€ 98.713,70 </a:t>
            </a:r>
          </a:p>
          <a:p>
            <a:pPr marL="0" indent="0" algn="ctr">
              <a:spcAft>
                <a:spcPts val="800"/>
              </a:spcAft>
              <a:buNone/>
            </a:pPr>
            <a:r>
              <a:rPr lang="it-IT" sz="2600" i="1" dirty="0">
                <a:latin typeface="Arial" panose="020B0604020202020204" pitchFamily="34" charset="0"/>
                <a:cs typeface="Times New Roman" panose="02020603050405020304" pitchFamily="18" charset="0"/>
              </a:rPr>
              <a:t>OBIETTIVO: Proteggere e ripristinare la biodiversità e l’ecosistema marino in alcune aree del Mar Adriatico</a:t>
            </a:r>
          </a:p>
          <a:p>
            <a:pPr marL="0" indent="0" algn="ctr">
              <a:buNone/>
            </a:pPr>
            <a:endParaRPr lang="it-IT" sz="1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it-IT" sz="1800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A2C5616-9ABE-4FC8-861C-27B7FEBB7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9122" y="4039172"/>
            <a:ext cx="5693756" cy="257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993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40991" y="1937235"/>
            <a:ext cx="9310017" cy="3566581"/>
          </a:xfrm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i="1" dirty="0"/>
              <a:t>Agroalimentare, pesca, artigianato, sociale, turismo sono diventati matrice per un unico piano di sviluppo territoriale, hanno parlato la stessa lingua e hanno comunicato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b="1" i="1" dirty="0"/>
              <a:t>un unico messaggio con protagonista il nostro TERRITORIO!</a:t>
            </a:r>
          </a:p>
          <a:p>
            <a:pPr marL="0" indent="0" algn="ctr">
              <a:buNone/>
            </a:pPr>
            <a:r>
              <a:rPr lang="it-IT" b="1" i="1" dirty="0"/>
              <a:t>L’OFFICINA GAL è adesso al lavoro per dare continuità al processo di sviluppo innescato in questi primi tredici anni di attività</a:t>
            </a:r>
          </a:p>
          <a:p>
            <a:pPr marL="0" indent="0" algn="ctr">
              <a:buNone/>
            </a:pPr>
            <a:endParaRPr lang="it-IT" sz="1900" b="1" i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it-IT" b="1" i="1" dirty="0"/>
              <a:t>Partecipa anche tu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it-IT" b="1" i="1" dirty="0"/>
              <a:t>proponendo idee e sviluppando nuovi progetti!</a:t>
            </a:r>
          </a:p>
          <a:p>
            <a:pPr marL="0" indent="0" algn="ctr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2883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1" name="Rectangle 4110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4" name="Picture 8" descr="Z:\Animatore\COLLABORATRICE\PUBBLICAZIONE RESOCONTO\Attività istituzionali\Misura 313 az. 4-5\affittacamere 313 az. 5\testini\FOTO TESTINI\Villa Fornari esterno.jpg"/>
          <p:cNvPicPr>
            <a:picLocks noChangeAspect="1" noChangeArrowheads="1"/>
          </p:cNvPicPr>
          <p:nvPr/>
        </p:nvPicPr>
        <p:blipFill rotWithShape="1">
          <a:blip r:embed="rId2"/>
          <a:srcRect r="41470" b="3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Z:\Animatore\COLLABORATRICE\PUBBLICAZIONE RESOCONTO\Attività istituzionali\Misura 313 az. 4-5\affittacamere 313 az. 5\antonio guglielmi\foto selezionate\Antonio guglielmi (2).jpg"/>
          <p:cNvPicPr>
            <a:picLocks noChangeAspect="1" noChangeArrowheads="1"/>
          </p:cNvPicPr>
          <p:nvPr/>
        </p:nvPicPr>
        <p:blipFill rotWithShape="1">
          <a:blip r:embed="rId3" cstate="print"/>
          <a:srcRect l="27699" r="13914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Z:\Animatore\COLLABORATRICE\PUBBLICAZIONE RESOCONTO\Attività istituzionali\Misura 313 az. 4-5\affittacamere 313 az. 5\di pierro\Di pierro.JPG"/>
          <p:cNvPicPr>
            <a:picLocks noChangeAspect="1" noChangeArrowheads="1"/>
          </p:cNvPicPr>
          <p:nvPr/>
        </p:nvPicPr>
        <p:blipFill rotWithShape="1">
          <a:blip r:embed="rId4" cstate="print"/>
          <a:srcRect l="24487" r="17320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Z:\Animatore\COLLABORATRICE\PUBBLICAZIONE RESOCONTO\Attività istituzionali\Misura 313 az. 4-5\affittacamere 313 az. 5\antonio guglielmi\foto selezionate\antonio guglielmi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 cstate="print"/>
          <a:srcRect l="17053" r="24313" b="-3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Z:\Animatore\COLLABORATRICE\PUBBLICAZIONE RESOCONTO\Attività istituzionali\Misura 313 az. 4-5\affittacamere 313 az. 5\daniela troisi\Troisi (2).JPG"/>
          <p:cNvPicPr>
            <a:picLocks noChangeAspect="1" noChangeArrowheads="1"/>
          </p:cNvPicPr>
          <p:nvPr/>
        </p:nvPicPr>
        <p:blipFill rotWithShape="1">
          <a:blip r:embed="rId6" cstate="print"/>
          <a:srcRect t="11773" r="-1" b="13346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13" name="Rectangle 4112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566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514B9EA8-E900-43A8-BF05-2F49D6E4B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835" y="4304784"/>
            <a:ext cx="5193748" cy="16317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600" b="1" dirty="0">
                <a:solidFill>
                  <a:srgbClr val="FFFFFF"/>
                </a:solidFill>
              </a:rPr>
              <a:t>FINANZIATI 31 AFFITTACAMERE</a:t>
            </a:r>
          </a:p>
        </p:txBody>
      </p:sp>
    </p:spTree>
    <p:extLst>
      <p:ext uri="{BB962C8B-B14F-4D97-AF65-F5344CB8AC3E}">
        <p14:creationId xmlns:p14="http://schemas.microsoft.com/office/powerpoint/2010/main" val="349684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32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Z:\Animatore\COLLABORATRICE\PUBBLICAZIONE RESOCONTO\Attività istituzionali\Misura 313 az. 4-5\affittacamere 313 az. 5\giulia mastrogiacomo\Palazzo lupicini.jpg"/>
          <p:cNvPicPr>
            <a:picLocks noChangeAspect="1" noChangeArrowheads="1"/>
          </p:cNvPicPr>
          <p:nvPr/>
        </p:nvPicPr>
        <p:blipFill rotWithShape="1">
          <a:blip r:embed="rId2"/>
          <a:srcRect l="11952" r="27033"/>
          <a:stretch/>
        </p:blipFill>
        <p:spPr bwMode="auto">
          <a:xfrm>
            <a:off x="-6" y="10"/>
            <a:ext cx="7642726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35" name="Rectangle 5134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9B279EE1-997F-43C7-8179-257934B77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FINANZIATI 31 AFFITTACAMERE</a:t>
            </a:r>
          </a:p>
        </p:txBody>
      </p:sp>
      <p:pic>
        <p:nvPicPr>
          <p:cNvPr id="5124" name="Picture 4" descr="Z:\Animatore\COLLABORATRICE\PUBBLICAZIONE RESOCONTO\Attività istituzionali\Misura 313 az. 4-5\affittacamere 313 az. 5\silvia d'aversa\IMG_6179.jpg"/>
          <p:cNvPicPr>
            <a:picLocks noChangeAspect="1" noChangeArrowheads="1"/>
          </p:cNvPicPr>
          <p:nvPr/>
        </p:nvPicPr>
        <p:blipFill rotWithShape="1">
          <a:blip r:embed="rId3" cstate="print"/>
          <a:srcRect t="19573" r="1" b="5377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37" name="Rectangle 5136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9" name="Rectangle 5138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3" name="Picture 3" descr="Z:\Animatore\COLLABORATRICE\PUBBLICAZIONE RESOCONTO\Attività istituzionali\Misura 313 az. 4-5\affittacamere 313 az. 5\idaserlenga\idaserlenga 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/>
          <a:srcRect t="19506" r="1" b="12104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6" name="Picture 6" descr="Z:\Animatore\COLLABORATRICE\PUBBLICAZIONE RESOCONTO\Attività istituzionali\Misura 313 az. 4-5\affittacamere 313 az. 5\testini\FOTO TESTINI\Stanza.jpg"/>
          <p:cNvPicPr>
            <a:picLocks noChangeAspect="1" noChangeArrowheads="1"/>
          </p:cNvPicPr>
          <p:nvPr/>
        </p:nvPicPr>
        <p:blipFill rotWithShape="1">
          <a:blip r:embed="rId5"/>
          <a:srcRect t="21569" r="4" b="3290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Segnaposto contenuto 15">
            <a:extLst>
              <a:ext uri="{FF2B5EF4-FFF2-40B4-BE49-F238E27FC236}">
                <a16:creationId xmlns:a16="http://schemas.microsoft.com/office/drawing/2014/main" id="{15845593-9C23-48BA-B3FD-EEE63F8D04D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215498" y="3986129"/>
          <a:ext cx="3518678" cy="2253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465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/>
          <p:cNvGraphicFramePr/>
          <p:nvPr/>
        </p:nvGraphicFramePr>
        <p:xfrm>
          <a:off x="4572000" y="3928315"/>
          <a:ext cx="4845378" cy="3006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44D7CDB7-3A02-432F-9D44-280C7E49B8DA}"/>
              </a:ext>
            </a:extLst>
          </p:cNvPr>
          <p:cNvSpPr txBox="1">
            <a:spLocks/>
          </p:cNvSpPr>
          <p:nvPr/>
        </p:nvSpPr>
        <p:spPr>
          <a:xfrm>
            <a:off x="477905" y="1736283"/>
            <a:ext cx="11906053" cy="3006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ESSENZIALI PER LA POPOLAZIONE RURALE 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progetti finanziati ai Comuni di Bisceglie e Trani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FINANZIAMENTI CONCESSI € 763.596,91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di investimenti sviluppato sul territorio per oltre € 863.596,91</a:t>
            </a:r>
          </a:p>
        </p:txBody>
      </p:sp>
    </p:spTree>
    <p:extLst>
      <p:ext uri="{BB962C8B-B14F-4D97-AF65-F5344CB8AC3E}">
        <p14:creationId xmlns:p14="http://schemas.microsoft.com/office/powerpoint/2010/main" val="988724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1592BF1A-E09A-4EA1-8F23-BFDB5E080BC7}"/>
              </a:ext>
            </a:extLst>
          </p:cNvPr>
          <p:cNvSpPr txBox="1">
            <a:spLocks/>
          </p:cNvSpPr>
          <p:nvPr/>
        </p:nvSpPr>
        <p:spPr>
          <a:xfrm>
            <a:off x="459051" y="2057664"/>
            <a:ext cx="11906053" cy="3006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RECUPERO IMMOBILI DEL PATRIMONIO ARCHITETTONICO LOCALE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progetti finanziati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FINANZIAMENTI CONCESSI € 696.736,42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di investimenti sviluppato sul territorio per oltre € 1.393.472,84</a:t>
            </a:r>
          </a:p>
        </p:txBody>
      </p:sp>
      <p:pic>
        <p:nvPicPr>
          <p:cNvPr id="3074" name="Picture 2" descr="Castello Di Bisceglie">
            <a:extLst>
              <a:ext uri="{FF2B5EF4-FFF2-40B4-BE49-F238E27FC236}">
                <a16:creationId xmlns:a16="http://schemas.microsoft.com/office/drawing/2014/main" id="{AA293B4D-3CE1-4597-90DB-4B5317DAD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853" y="4222047"/>
            <a:ext cx="3831220" cy="254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9E85FE9-DBE6-480A-87F7-9F5096C2F6BE}"/>
              </a:ext>
            </a:extLst>
          </p:cNvPr>
          <p:cNvSpPr txBox="1"/>
          <p:nvPr/>
        </p:nvSpPr>
        <p:spPr>
          <a:xfrm>
            <a:off x="7511970" y="6390643"/>
            <a:ext cx="262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CASTELLO DI BISCEGLIE</a:t>
            </a:r>
          </a:p>
        </p:txBody>
      </p:sp>
    </p:spTree>
    <p:extLst>
      <p:ext uri="{BB962C8B-B14F-4D97-AF65-F5344CB8AC3E}">
        <p14:creationId xmlns:p14="http://schemas.microsoft.com/office/powerpoint/2010/main" val="4264311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Z:\Animatore\MISURA 313_Azioni 1-2-3\DA AGENZIA\Supporti\Foto\Foto Bisceglie\Covento cappuccini.jpg"/>
          <p:cNvPicPr>
            <a:picLocks noChangeAspect="1" noChangeArrowheads="1"/>
          </p:cNvPicPr>
          <p:nvPr/>
        </p:nvPicPr>
        <p:blipFill rotWithShape="1">
          <a:blip r:embed="rId3" cstate="print"/>
          <a:srcRect l="13595"/>
          <a:stretch/>
        </p:blipFill>
        <p:spPr bwMode="auto">
          <a:xfrm>
            <a:off x="4" y="-6236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Z:\Animatore\COLLABORATRICE\PUBBLICAZIONE RESOCONTO\Attività istituzionali\Misura 323 az 1\stolfa\posta santa croce\posta santa croce (2)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/>
          <a:srcRect t="6253" r="5" b="2921"/>
          <a:stretch/>
        </p:blipFill>
        <p:spPr bwMode="auto"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Z:\Animatore\MISURA 313_Azioni 1-2-3\DA AGENZIA\Supporti\Foto\Foto Bisceglie\Torre della guardia - di bartolomeo.jpg"/>
          <p:cNvPicPr>
            <a:picLocks noChangeAspect="1" noChangeArrowheads="1"/>
          </p:cNvPicPr>
          <p:nvPr/>
        </p:nvPicPr>
        <p:blipFill rotWithShape="1">
          <a:blip r:embed="rId5" cstate="print"/>
          <a:srcRect t="22080" r="-3" b="-3"/>
          <a:stretch/>
        </p:blipFill>
        <p:spPr bwMode="auto"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Z:\Animatore\MISURA 313_Azioni 1-2-3\DA AGENZIA\Supporti\Foto\Foto Bisceglie\Tupputi interno.jpg"/>
          <p:cNvPicPr>
            <a:picLocks noChangeAspect="1" noChangeArrowheads="1"/>
          </p:cNvPicPr>
          <p:nvPr/>
        </p:nvPicPr>
        <p:blipFill rotWithShape="1">
          <a:blip r:embed="rId6" cstate="print"/>
          <a:srcRect t="2713" r="-3" b="22940"/>
          <a:stretch/>
        </p:blipFill>
        <p:spPr bwMode="auto"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Z:\Animatore\MISURA 313_Azioni 1-2-3\DA AGENZIA\Supporti\Foto\Foto Bisceglie\Palazzo tupputi.jpg"/>
          <p:cNvPicPr>
            <a:picLocks noChangeAspect="1" noChangeArrowheads="1"/>
          </p:cNvPicPr>
          <p:nvPr/>
        </p:nvPicPr>
        <p:blipFill rotWithShape="1">
          <a:blip r:embed="rId7" cstate="print"/>
          <a:srcRect t="30713" r="1" b="14644"/>
          <a:stretch/>
        </p:blipFill>
        <p:spPr bwMode="auto"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57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503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92784" y="3143384"/>
            <a:ext cx="4997354" cy="322950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r"/>
            <a:r>
              <a:rPr lang="en-US" sz="5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 PROGETTI DI RECUPERO DEL PATRIMONIO ARCHITETTONICO LOCALE</a:t>
            </a:r>
          </a:p>
        </p:txBody>
      </p:sp>
      <p:pic>
        <p:nvPicPr>
          <p:cNvPr id="10" name="Picture 3" descr="Z:\Animatore\COLLABORATRICE\PUBBLICAZIONE RESOCONTO\Attività istituzionali\Misura 323 az 1\giuliani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8"/>
          <a:srcRect t="28306" r="-3" b="22468"/>
          <a:stretch/>
        </p:blipFill>
        <p:spPr bwMode="auto"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234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fico 6"/>
          <p:cNvGraphicFramePr/>
          <p:nvPr/>
        </p:nvGraphicFramePr>
        <p:xfrm>
          <a:off x="4091758" y="3282384"/>
          <a:ext cx="5526662" cy="357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6555AD3E-B41F-4B1F-885D-26C807E2E925}"/>
              </a:ext>
            </a:extLst>
          </p:cNvPr>
          <p:cNvSpPr txBox="1">
            <a:spLocks/>
          </p:cNvSpPr>
          <p:nvPr/>
        </p:nvSpPr>
        <p:spPr>
          <a:xfrm>
            <a:off x="1382878" y="1779073"/>
            <a:ext cx="11906053" cy="3006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ATTIVITÀ DI FORMAZIONE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VOUCHER FORMATIVI EROGATI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FINANZIAMENTI CONCESSI € 48.400,00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54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14003" y="1887184"/>
            <a:ext cx="6917768" cy="739366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ATTIVITÀ A REGIA DIRETTA GAL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5106156"/>
            <a:ext cx="8910286" cy="26345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77334" y="3000319"/>
            <a:ext cx="6817258" cy="159265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MISURA 313 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INCENTIVAZIONE DI ATTIVITÀ TURISTICHE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Azione 1 - Creazione di itinerari naturalistici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Azione 2 - Creazione di centri di informazione turistica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Azione 3 - Realizzazione di sentieristica compatibile con l’ambiente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377483" y="2997595"/>
            <a:ext cx="2399420" cy="159265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377483" y="3070646"/>
            <a:ext cx="23994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 dotazione finanziaria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  426.325,40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dotazione disponibile è stata totalmente impegnata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6801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5106156"/>
            <a:ext cx="8910286" cy="26345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93809" y="2892686"/>
            <a:ext cx="6817258" cy="162888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MISURA 331 Azione 2 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INFORMAZIONE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393958" y="2892686"/>
            <a:ext cx="2399420" cy="162888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A3709B4B-8027-4852-8887-AD4DA4B0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003" y="1887184"/>
            <a:ext cx="6917768" cy="739366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ATTIVITÀ A REGIA DIRETTA GAL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EACD64F9-2534-44AC-B571-06FC779F9397}"/>
              </a:ext>
            </a:extLst>
          </p:cNvPr>
          <p:cNvSpPr/>
          <p:nvPr/>
        </p:nvSpPr>
        <p:spPr>
          <a:xfrm>
            <a:off x="7452513" y="3061527"/>
            <a:ext cx="23994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 dotazione finanziaria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  433.324,34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dotazione disponibile è stata totalmente impegnata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95351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7334" y="5106156"/>
            <a:ext cx="8910286" cy="26345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83991" y="2817349"/>
            <a:ext cx="6817259" cy="150974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MISURA 421 </a:t>
            </a:r>
            <a:r>
              <a:rPr kumimoji="0" lang="it-IT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COOPERAZIONE INTERTERRITORIALE E TRANSNAZIONALE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7292358" y="2817350"/>
            <a:ext cx="2399420" cy="15097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79A8BFF-5425-4079-8A24-A5400D2F8818}"/>
              </a:ext>
            </a:extLst>
          </p:cNvPr>
          <p:cNvSpPr/>
          <p:nvPr/>
        </p:nvSpPr>
        <p:spPr>
          <a:xfrm>
            <a:off x="7292358" y="2885028"/>
            <a:ext cx="23994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 dotazione finanziaria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€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847.534,85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dotazione disponibile è stata totalmente impegnata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4E3F460B-25B1-463D-8167-9F346809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003" y="1887184"/>
            <a:ext cx="6917768" cy="739366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ATTIVITÀ A REGIA DIRETTA GAL </a:t>
            </a:r>
          </a:p>
        </p:txBody>
      </p:sp>
    </p:spTree>
    <p:extLst>
      <p:ext uri="{BB962C8B-B14F-4D97-AF65-F5344CB8AC3E}">
        <p14:creationId xmlns:p14="http://schemas.microsoft.com/office/powerpoint/2010/main" val="414880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Arte bambini, disegno, lettera&#10;&#10;Descrizione generata automaticamente">
            <a:extLst>
              <a:ext uri="{FF2B5EF4-FFF2-40B4-BE49-F238E27FC236}">
                <a16:creationId xmlns:a16="http://schemas.microsoft.com/office/drawing/2014/main" id="{DA39B4C1-B0F9-3B2D-1F62-5CB758A4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B7B356D1-D8CB-B923-067E-FDB2E6C3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1680"/>
            <a:ext cx="10515600" cy="3100251"/>
          </a:xfrm>
        </p:spPr>
        <p:txBody>
          <a:bodyPr>
            <a:noAutofit/>
          </a:bodyPr>
          <a:lstStyle/>
          <a:p>
            <a:pPr algn="ctr"/>
            <a:r>
              <a:rPr lang="it-IT" sz="66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FINANZIAMENTI E PROGETTI DEL GAL PONTE LAMA A PARTIRE DAL 2010</a:t>
            </a:r>
          </a:p>
        </p:txBody>
      </p:sp>
    </p:spTree>
    <p:extLst>
      <p:ext uri="{BB962C8B-B14F-4D97-AF65-F5344CB8AC3E}">
        <p14:creationId xmlns:p14="http://schemas.microsoft.com/office/powerpoint/2010/main" val="2728656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15" y="2236176"/>
            <a:ext cx="6537646" cy="4621824"/>
          </a:xfrm>
          <a:prstGeom prst="rect">
            <a:avLst/>
          </a:prstGeom>
        </p:spPr>
      </p:pic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DD8E9F4B-9279-4A52-B303-FBC31D6E78AA}"/>
              </a:ext>
            </a:extLst>
          </p:cNvPr>
          <p:cNvSpPr txBox="1">
            <a:spLocks/>
          </p:cNvSpPr>
          <p:nvPr/>
        </p:nvSpPr>
        <p:spPr>
          <a:xfrm>
            <a:off x="1863727" y="1253135"/>
            <a:ext cx="9239702" cy="1066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PROGETTO DI ACCOGLIENZA TURISTICA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BESIDE – IL LATO DELLA PUGLIA CHE NON TI ASPETTI</a:t>
            </a:r>
          </a:p>
        </p:txBody>
      </p:sp>
    </p:spTree>
    <p:extLst>
      <p:ext uri="{BB962C8B-B14F-4D97-AF65-F5344CB8AC3E}">
        <p14:creationId xmlns:p14="http://schemas.microsoft.com/office/powerpoint/2010/main" val="395799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5214303" y="2817891"/>
            <a:ext cx="2933322" cy="122221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 SISTEMA DELLA COOPERAZIONE 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5445912" y="5526543"/>
            <a:ext cx="2953758" cy="132663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45912" y="5543528"/>
            <a:ext cx="2899438" cy="12926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Distretto Agroalimentare di qualità Terre Federiciane – Filiera dei prodotti di Puglia e Basilicata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CAPOFILA DI PROGETTO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815" y="3766856"/>
            <a:ext cx="2931261" cy="1076992"/>
          </a:xfrm>
          <a:prstGeom prst="rect">
            <a:avLst/>
          </a:prstGeom>
          <a:ln>
            <a:noFill/>
          </a:ln>
        </p:spPr>
      </p:pic>
      <p:sp>
        <p:nvSpPr>
          <p:cNvPr id="11" name="Rettangolo 10"/>
          <p:cNvSpPr/>
          <p:nvPr/>
        </p:nvSpPr>
        <p:spPr>
          <a:xfrm>
            <a:off x="1913961" y="3782838"/>
            <a:ext cx="28226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Cross-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Border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rural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identities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Adriatic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Sea - Black Sea)”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DI PROGETTO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219" y="1419016"/>
            <a:ext cx="2914141" cy="1022150"/>
          </a:xfrm>
          <a:prstGeom prst="rect">
            <a:avLst/>
          </a:prstGeom>
          <a:ln>
            <a:noFill/>
          </a:ln>
        </p:spPr>
      </p:pic>
      <p:sp>
        <p:nvSpPr>
          <p:cNvPr id="13" name="Rettangolo 12"/>
          <p:cNvSpPr/>
          <p:nvPr/>
        </p:nvSpPr>
        <p:spPr>
          <a:xfrm>
            <a:off x="7906255" y="1693120"/>
            <a:ext cx="27692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Corto circuito dei contadini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DI PROGETTO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9046837" y="3212858"/>
            <a:ext cx="25553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Pugliesi nel mondo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PARTNER DI PROGETTO</a:t>
            </a:r>
          </a:p>
        </p:txBody>
      </p:sp>
      <p:sp>
        <p:nvSpPr>
          <p:cNvPr id="18" name="Freccia circolare in giù 17"/>
          <p:cNvSpPr/>
          <p:nvPr/>
        </p:nvSpPr>
        <p:spPr>
          <a:xfrm>
            <a:off x="4832687" y="1290303"/>
            <a:ext cx="2822620" cy="493425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2131561" y="3276103"/>
            <a:ext cx="2494589" cy="49342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AGRICOLTURA SOCIALE</a:t>
            </a:r>
          </a:p>
        </p:txBody>
      </p:sp>
      <p:sp>
        <p:nvSpPr>
          <p:cNvPr id="20" name="Rettangolo arrotondato 19"/>
          <p:cNvSpPr/>
          <p:nvPr/>
        </p:nvSpPr>
        <p:spPr>
          <a:xfrm>
            <a:off x="5636870" y="4621939"/>
            <a:ext cx="2537450" cy="88762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PROMOZIONE E COMMERCIALIZZAZIONE PRODUZIONI LOCALI</a:t>
            </a:r>
          </a:p>
        </p:txBody>
      </p:sp>
      <p:sp>
        <p:nvSpPr>
          <p:cNvPr id="21" name="Rettangolo arrotondato 20"/>
          <p:cNvSpPr/>
          <p:nvPr/>
        </p:nvSpPr>
        <p:spPr>
          <a:xfrm>
            <a:off x="8071249" y="1028827"/>
            <a:ext cx="2537450" cy="39018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FILIERA CORTA</a:t>
            </a: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459" y="3007680"/>
            <a:ext cx="2914141" cy="1022150"/>
          </a:xfrm>
          <a:prstGeom prst="rect">
            <a:avLst/>
          </a:prstGeom>
          <a:ln>
            <a:noFill/>
          </a:ln>
        </p:spPr>
      </p:pic>
      <p:sp>
        <p:nvSpPr>
          <p:cNvPr id="23" name="Rettangolo arrotondato 22"/>
          <p:cNvSpPr/>
          <p:nvPr/>
        </p:nvSpPr>
        <p:spPr>
          <a:xfrm>
            <a:off x="9064772" y="2617491"/>
            <a:ext cx="2537450" cy="39018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TURISMO RURALE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40" y="1836766"/>
            <a:ext cx="2914141" cy="1022150"/>
          </a:xfrm>
          <a:prstGeom prst="rect">
            <a:avLst/>
          </a:prstGeom>
          <a:ln>
            <a:noFill/>
          </a:ln>
        </p:spPr>
      </p:pic>
      <p:sp>
        <p:nvSpPr>
          <p:cNvPr id="25" name="Rettangolo arrotondato 24"/>
          <p:cNvSpPr/>
          <p:nvPr/>
        </p:nvSpPr>
        <p:spPr>
          <a:xfrm>
            <a:off x="2019753" y="1446577"/>
            <a:ext cx="2537450" cy="39018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EXPO MILANO 2015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2030183" y="2005041"/>
            <a:ext cx="2555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Puglia sposa il Mondo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PARTNER DI PROGETTO</a:t>
            </a:r>
          </a:p>
        </p:txBody>
      </p:sp>
      <p:sp>
        <p:nvSpPr>
          <p:cNvPr id="28" name="Freccia circolare in giù 27"/>
          <p:cNvSpPr/>
          <p:nvPr/>
        </p:nvSpPr>
        <p:spPr>
          <a:xfrm rot="3681461">
            <a:off x="10903167" y="1864183"/>
            <a:ext cx="851844" cy="352344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ccia circolare in giù 28"/>
          <p:cNvSpPr/>
          <p:nvPr/>
        </p:nvSpPr>
        <p:spPr>
          <a:xfrm rot="7664074">
            <a:off x="8386956" y="4794691"/>
            <a:ext cx="1900260" cy="575661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ccia circolare in giù 29"/>
          <p:cNvSpPr/>
          <p:nvPr/>
        </p:nvSpPr>
        <p:spPr>
          <a:xfrm rot="13415858">
            <a:off x="3290645" y="5800175"/>
            <a:ext cx="1662601" cy="562080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ccia circolare in giù 30"/>
          <p:cNvSpPr/>
          <p:nvPr/>
        </p:nvSpPr>
        <p:spPr>
          <a:xfrm rot="16005576">
            <a:off x="546321" y="3232238"/>
            <a:ext cx="1629700" cy="515236"/>
          </a:xfrm>
          <a:prstGeom prst="curvedDownArrow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356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08035" y="2669497"/>
          <a:ext cx="2949179" cy="1770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762167" imgH="2857423" progId="Acrobat.Document.DC">
                  <p:embed/>
                </p:oleObj>
              </mc:Choice>
              <mc:Fallback>
                <p:oleObj name="Acrobat Document" r:id="rId2" imgW="4762167" imgH="2857423" progId="Acrobat.Document.DC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035" y="2669497"/>
                        <a:ext cx="2949179" cy="17705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296936" y="2508250"/>
            <a:ext cx="6683087" cy="211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V</a:t>
            </a:r>
            <a:r>
              <a:rPr lang="it-IT" b="1" dirty="0"/>
              <a:t>E.DI. Puglia - Vendita Diretta Puglia </a:t>
            </a:r>
            <a:r>
              <a:rPr lang="it-IT" dirty="0"/>
              <a:t>– è la Reta d’Impresa nata dal Progetto di cooperazione transnazionale  “</a:t>
            </a:r>
            <a:r>
              <a:rPr lang="it-IT" b="1" dirty="0"/>
              <a:t>Distretto Agroalimentare di Qualità Terre Federiciane – Filiera dei prodotti di Puglia e Basilicata</a:t>
            </a:r>
            <a:r>
              <a:rPr lang="it-IT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990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6826491" y="3161529"/>
            <a:ext cx="1566333" cy="152341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marzo 2015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PRESENTAZIONE UFFICIALE DELLO SPORTELLO DELLA VENDITA DIRETTA</a:t>
            </a:r>
          </a:p>
        </p:txBody>
      </p:sp>
      <p:pic>
        <p:nvPicPr>
          <p:cNvPr id="29698" name="Picture 2" descr="Z:\Animatore\COLLABORATRICE\PUBBLICAZIONE RESOCONTO\Attività trasversali\Foto\10 Marzo 2015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1222" y="1818179"/>
            <a:ext cx="2855269" cy="3807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4318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Z:\Animatore\COLLABORATRICE\PUBBLICAZIONE RESOCONTO\Attività trasversali\Foto\Incontri Produttori\Fot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0999" y="1593131"/>
            <a:ext cx="5865568" cy="3299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422759" y="5000056"/>
            <a:ext cx="3706599" cy="12169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e il 19 febbraio e il 2 marzo 2015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INCONTRI CONCERTATIVI CON LE AZIENDE DEI TERRITORI COINVOLTI NEL PROGETTO DI COOPERAZIONE</a:t>
            </a:r>
          </a:p>
        </p:txBody>
      </p:sp>
    </p:spTree>
    <p:extLst>
      <p:ext uri="{BB962C8B-B14F-4D97-AF65-F5344CB8AC3E}">
        <p14:creationId xmlns:p14="http://schemas.microsoft.com/office/powerpoint/2010/main" val="2440633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Animatore\COLLABORATRICE\PUBBLICAZIONE RESOCONTO\Attività trasversali\Foto\Incontro Pescatori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7209" y="1423448"/>
            <a:ext cx="5040674" cy="3780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sellaDiTesto 6"/>
          <p:cNvSpPr txBox="1"/>
          <p:nvPr/>
        </p:nvSpPr>
        <p:spPr>
          <a:xfrm>
            <a:off x="4253742" y="5375830"/>
            <a:ext cx="4213412" cy="1275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it-IT"/>
            </a:defPPr>
            <a:lvl1pPr algn="ctr" defTabSz="457200">
              <a:spcBef>
                <a:spcPct val="0"/>
              </a:spcBef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INCONTRO CONCERTATIVO CON PESCATORI LOCALI DEL 28 MARZO 2015. REALIZZATO IN COLLABORAZIONE CON IL GAC TERRE DI MARE SCARL, PRESSO LA SEDE LEGALE DEL GRUPPO DI AZIONE COSTIERA A MOLFETTA</a:t>
            </a:r>
          </a:p>
        </p:txBody>
      </p:sp>
    </p:spTree>
    <p:extLst>
      <p:ext uri="{BB962C8B-B14F-4D97-AF65-F5344CB8AC3E}">
        <p14:creationId xmlns:p14="http://schemas.microsoft.com/office/powerpoint/2010/main" val="4225127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992993" y="5211917"/>
            <a:ext cx="2883712" cy="1646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Nelle giornate del 15 e 29 luglio 2015 è stata COSTITUITA UFFICIALMENTE, ALLA PRESENZA DEL NOTAIO, LA RETE D’IMPRESA “VE.DIPUGLIA”.</a:t>
            </a:r>
          </a:p>
        </p:txBody>
      </p:sp>
      <p:pic>
        <p:nvPicPr>
          <p:cNvPr id="32770" name="Picture 2" descr="Z:\Animatore\EVENTI GAL\Eventi 2015\243. 15 luglio 2015 - costituzione rete d'impresa_421\foto firma contratto di rete\20150715_1728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5046" y="1322973"/>
            <a:ext cx="6779606" cy="381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6297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50" y="1454767"/>
            <a:ext cx="5922698" cy="394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tangolo 7"/>
          <p:cNvSpPr/>
          <p:nvPr/>
        </p:nvSpPr>
        <p:spPr>
          <a:xfrm>
            <a:off x="4654143" y="5452040"/>
            <a:ext cx="2883712" cy="11211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DAL PROGETTO ALLE AZIONI: INIZIO DELLE ATTIVITÀ DI PROMOZIONE E VENDITA DEI PRODOTTI DELLA RETE D’IMPRESA VE.DI. PUGLIA</a:t>
            </a:r>
          </a:p>
        </p:txBody>
      </p:sp>
    </p:spTree>
    <p:extLst>
      <p:ext uri="{BB962C8B-B14F-4D97-AF65-F5344CB8AC3E}">
        <p14:creationId xmlns:p14="http://schemas.microsoft.com/office/powerpoint/2010/main" val="2015349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807" name="Rectangle 33806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794" name="Picture 2" descr="Z:\Animatore\EVENTI GAL\Eventi 2015\215. 14 maggio 2015 Firma protocollo tavolo agricoltura sociale - CB\foto protocollo d'intesa\20150514_100541.jpg"/>
          <p:cNvPicPr>
            <a:picLocks noChangeAspect="1" noChangeArrowheads="1"/>
          </p:cNvPicPr>
          <p:nvPr/>
        </p:nvPicPr>
        <p:blipFill rotWithShape="1">
          <a:blip r:embed="rId2" cstate="print"/>
          <a:srcRect t="4164" r="2" b="21561"/>
          <a:stretch/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</p:spPr>
      </p:pic>
      <p:pic>
        <p:nvPicPr>
          <p:cNvPr id="5" name="Immagine 4" descr="Immagine che contiene verde, cartone animato, cappello, disegno&#10;&#10;Descrizione generata automaticamente">
            <a:extLst>
              <a:ext uri="{FF2B5EF4-FFF2-40B4-BE49-F238E27FC236}">
                <a16:creationId xmlns:a16="http://schemas.microsoft.com/office/drawing/2014/main" id="{B26E0D1B-FDA4-4A30-98B6-C23F17B9A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" r="7783" b="1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3795" name="Picture 3" descr="Z:\Animatore\EVENTI GAL\Eventi 2015\215. 14 maggio 2015 Firma protocollo tavolo agricoltura sociale - CB\foto protocollo d'intesa\20150514_100738.jpg"/>
          <p:cNvPicPr>
            <a:picLocks noChangeAspect="1" noChangeArrowheads="1"/>
          </p:cNvPicPr>
          <p:nvPr/>
        </p:nvPicPr>
        <p:blipFill rotWithShape="1">
          <a:blip r:embed="rId4" cstate="print"/>
          <a:srcRect t="29277" r="-1" b="21154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PROTOCOLLO D’INTESA PER LA PROMOZIONE DELL’AGRICOLTURA SOCIALE</a:t>
            </a:r>
          </a:p>
        </p:txBody>
      </p:sp>
    </p:spTree>
    <p:extLst>
      <p:ext uri="{BB962C8B-B14F-4D97-AF65-F5344CB8AC3E}">
        <p14:creationId xmlns:p14="http://schemas.microsoft.com/office/powerpoint/2010/main" val="3057349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verde, cartone animato, cappello, disegno&#10;&#10;Descrizione generata automaticamente">
            <a:extLst>
              <a:ext uri="{FF2B5EF4-FFF2-40B4-BE49-F238E27FC236}">
                <a16:creationId xmlns:a16="http://schemas.microsoft.com/office/drawing/2014/main" id="{19A1B836-701E-4842-9BD3-F11313608B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4" r="18292" b="-1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8" name="Picture 3" descr="Z:\Animatore\PROGETTI IN CORSO\CILIEGIA\3. Campagna 2013\Promozione GDO - Puglia\AUCHAN 01-06-13\FOTO\Promozione Auchan 01-06-13 (28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5" r="3535" b="-2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Z:\Animatore\PROGETTI IN CORSO\CILIEGIA\3. Campagna 2013\Mostra fotografica\Foto Auchan_8-06-13\Mostra Auchan 08-06-13 (25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r="-1" b="-1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Z:\Animatore\PROGETTI IN CORSO\CILIEGIA\3. Campagna 2013\Promozione GDO - Puglia\AUCHAN 01-06-13\FOTO\Promozione Auchan 01-06-13 (5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" b="50619"/>
          <a:stretch/>
        </p:blipFill>
        <p:spPr bwMode="auto"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0EC796D9-5677-431D-8BCF-33F3C282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8926" y="4514302"/>
            <a:ext cx="5505814" cy="167524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ATTIVITÀ DI PROMOZIONE NELLA GRANDE DISTRIBUZIONE ORGANIZZATA SU TERRITORIO NAZIONALE</a:t>
            </a:r>
          </a:p>
        </p:txBody>
      </p:sp>
    </p:spTree>
    <p:extLst>
      <p:ext uri="{BB962C8B-B14F-4D97-AF65-F5344CB8AC3E}">
        <p14:creationId xmlns:p14="http://schemas.microsoft.com/office/powerpoint/2010/main" val="2105202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285947" y="1790700"/>
            <a:ext cx="11906053" cy="2440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AGRITURISMO – MASSERIE DIDATTICHE – MASSERIE SOCIALI</a:t>
            </a:r>
            <a:r>
              <a:rPr lang="it-IT" dirty="0"/>
              <a:t>: </a:t>
            </a:r>
            <a:r>
              <a:rPr lang="it-IT" b="1" dirty="0"/>
              <a:t>10 Aziende finanziate</a:t>
            </a:r>
          </a:p>
          <a:p>
            <a:pPr marL="0" indent="0">
              <a:buNone/>
            </a:pPr>
            <a:r>
              <a:rPr lang="it-IT" sz="3600" b="1" dirty="0"/>
              <a:t>FINANZIAMENTI CONCESSI €1.258.522,42</a:t>
            </a:r>
          </a:p>
          <a:p>
            <a:pPr marL="0" indent="0">
              <a:buNone/>
            </a:pPr>
            <a:r>
              <a:rPr lang="it-IT" b="1" dirty="0"/>
              <a:t>volume di investimenti sviluppato sul territorio per oltre € 2.517.044,84</a:t>
            </a:r>
          </a:p>
        </p:txBody>
      </p:sp>
      <p:graphicFrame>
        <p:nvGraphicFramePr>
          <p:cNvPr id="3" name="Segnaposto contenuto 12">
            <a:extLst>
              <a:ext uri="{FF2B5EF4-FFF2-40B4-BE49-F238E27FC236}">
                <a16:creationId xmlns:a16="http://schemas.microsoft.com/office/drawing/2014/main" id="{3F72DEBB-36D2-4B91-B3CC-5489A244AFBE}"/>
              </a:ext>
            </a:extLst>
          </p:cNvPr>
          <p:cNvGraphicFramePr>
            <a:graphicFrameLocks/>
          </p:cNvGraphicFramePr>
          <p:nvPr/>
        </p:nvGraphicFramePr>
        <p:xfrm>
          <a:off x="3814619" y="3934691"/>
          <a:ext cx="5006110" cy="2923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5911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 descr="Immagine che contiene verde, cartone animato, cappello, disegno&#10;&#10;Descrizione generata automaticamente">
            <a:extLst>
              <a:ext uri="{FF2B5EF4-FFF2-40B4-BE49-F238E27FC236}">
                <a16:creationId xmlns:a16="http://schemas.microsoft.com/office/drawing/2014/main" id="{ED389317-AFB2-46C2-A8A2-85409F72B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4" y="4827134"/>
            <a:ext cx="2723461" cy="2030867"/>
          </a:xfrm>
          <a:prstGeom prst="rect">
            <a:avLst/>
          </a:prstGeom>
        </p:spPr>
      </p:pic>
      <p:pic>
        <p:nvPicPr>
          <p:cNvPr id="10" name="Immagine 10" descr="Degustazion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 bwMode="auto"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925D4BD0-B2D8-4E2E-9738-242A32C74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174" y="5216434"/>
            <a:ext cx="4991357" cy="164156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ATTIVITÀ DI EDUCAZIONE ALIMENTARE E </a:t>
            </a:r>
            <a:b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PRODOZIONE DEI PRODOTTI LOCALI A SCUOLA</a:t>
            </a:r>
          </a:p>
        </p:txBody>
      </p:sp>
    </p:spTree>
    <p:extLst>
      <p:ext uri="{BB962C8B-B14F-4D97-AF65-F5344CB8AC3E}">
        <p14:creationId xmlns:p14="http://schemas.microsoft.com/office/powerpoint/2010/main" val="329700638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94" name="Rectangle 19493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96" name="Rectangle 19495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orologio, disegno, cartone animato, illustrazione&#10;&#10;Descrizione generata automaticamente">
            <a:extLst>
              <a:ext uri="{FF2B5EF4-FFF2-40B4-BE49-F238E27FC236}">
                <a16:creationId xmlns:a16="http://schemas.microsoft.com/office/drawing/2014/main" id="{1A926C5F-66B5-4D92-AD19-4B3EBF04E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0" r="2" b="2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E6560A2A-D6D7-4117-8BD8-633C641F3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6" y="5632316"/>
            <a:ext cx="7580459" cy="75221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 NOSTRI PRODOTTI SONO DIVENTATI OPERE D’ARTE</a:t>
            </a:r>
          </a:p>
        </p:txBody>
      </p:sp>
      <p:pic>
        <p:nvPicPr>
          <p:cNvPr id="19462" name="Picture 3" descr="Z:\Animatore\PROGETTI IN CORSO\CILIEGIA\3. Campagna 2013\Mostra fotografica\Foto Auchan_8-06-13\Foto per Soli\Mostra Auchan 08-06-13 (104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r="11778" b="-1"/>
          <a:stretch/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Segnaposto numero diapositiva 16"/>
          <p:cNvSpPr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fld id="{13E9DA6D-27BD-4315-B049-11960D1FB5FB}" type="slidenum">
              <a:rPr kumimoji="0" lang="en-US" alt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Lucida Sans Unicode" panose="020B0602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Times New Roman" panose="02020603050405020304" pitchFamily="18" charset="0"/>
                <a:buNone/>
                <a:tabLst/>
                <a:defRPr/>
              </a:pPr>
              <a:t>31</a:t>
            </a:fld>
            <a:endParaRPr kumimoji="0" lang="en-US" altLang="it-IT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43409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4" name="Rectangle 19473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762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476" name="Straight Connector 19475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Immagine che contiene vestiti, persona, aria aperta, uomo&#10;&#10;Descrizione generata automaticamente">
            <a:extLst>
              <a:ext uri="{FF2B5EF4-FFF2-40B4-BE49-F238E27FC236}">
                <a16:creationId xmlns:a16="http://schemas.microsoft.com/office/drawing/2014/main" id="{99156638-95D1-4EFC-BD72-B2C4ABCB84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639763"/>
            <a:ext cx="2757488" cy="1784350"/>
          </a:xfrm>
          <a:prstGeom prst="rect">
            <a:avLst/>
          </a:prstGeom>
        </p:spPr>
      </p:pic>
      <p:pic>
        <p:nvPicPr>
          <p:cNvPr id="9" name="Immagine 8" descr="Immagine che contiene verde, cartone animato, cappello, disegno&#10;&#10;Descrizione generata automaticamente">
            <a:extLst>
              <a:ext uri="{FF2B5EF4-FFF2-40B4-BE49-F238E27FC236}">
                <a16:creationId xmlns:a16="http://schemas.microsoft.com/office/drawing/2014/main" id="{D84973A7-DAD0-43D2-9955-61F60F031C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700" y="639763"/>
            <a:ext cx="2416175" cy="1784350"/>
          </a:xfrm>
          <a:prstGeom prst="rect">
            <a:avLst/>
          </a:prstGeom>
        </p:spPr>
      </p:pic>
      <p:pic>
        <p:nvPicPr>
          <p:cNvPr id="14" name="Immagine 13" descr="Immagine che contiene vestiti, persona, uomo, aria aperta&#10;&#10;Descrizione generata automaticamente">
            <a:extLst>
              <a:ext uri="{FF2B5EF4-FFF2-40B4-BE49-F238E27FC236}">
                <a16:creationId xmlns:a16="http://schemas.microsoft.com/office/drawing/2014/main" id="{7BDB0EE0-1787-40B4-9F74-DCA582380BE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2492375"/>
            <a:ext cx="1771650" cy="1139825"/>
          </a:xfrm>
          <a:prstGeom prst="rect">
            <a:avLst/>
          </a:prstGeom>
        </p:spPr>
      </p:pic>
      <p:pic>
        <p:nvPicPr>
          <p:cNvPr id="19464" name="Picture 2" descr="Z:\Animatore\PROGETTI IN CORSO\CILIEGIA\3. Campagna 2013\Comune Bari\Hotel\Foto hotel Boscolo\richiesta di docummentazione 13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63" y="2492375"/>
            <a:ext cx="1771650" cy="11398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 descr="Immagine che contiene edificio, negozio, persone, aria aperta&#10;&#10;Descrizione generata automaticamente">
            <a:extLst>
              <a:ext uri="{FF2B5EF4-FFF2-40B4-BE49-F238E27FC236}">
                <a16:creationId xmlns:a16="http://schemas.microsoft.com/office/drawing/2014/main" id="{042C70AD-0507-4CA6-9FDA-5B23B121CA4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775" y="2492375"/>
            <a:ext cx="1562100" cy="1139825"/>
          </a:xfrm>
          <a:prstGeom prst="rect">
            <a:avLst/>
          </a:prstGeom>
        </p:spPr>
      </p:pic>
      <p:pic>
        <p:nvPicPr>
          <p:cNvPr id="16" name="Immagine 15" descr="Immagine che contiene vestiti, persona, uomo, donna&#10;&#10;Descrizione generata automaticamente">
            <a:extLst>
              <a:ext uri="{FF2B5EF4-FFF2-40B4-BE49-F238E27FC236}">
                <a16:creationId xmlns:a16="http://schemas.microsoft.com/office/drawing/2014/main" id="{254434E4-75CF-479B-B6E5-8E4A3267CD6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3702050"/>
            <a:ext cx="1778000" cy="1303338"/>
          </a:xfrm>
          <a:prstGeom prst="rect">
            <a:avLst/>
          </a:prstGeom>
        </p:spPr>
      </p:pic>
      <p:pic>
        <p:nvPicPr>
          <p:cNvPr id="12" name="Picture 4" descr="Immagine che contiene vestiti, persona, uomo, Viso umano&#10;&#10;Descrizione generata automaticamente">
            <a:extLst>
              <a:ext uri="{FF2B5EF4-FFF2-40B4-BE49-F238E27FC236}">
                <a16:creationId xmlns:a16="http://schemas.microsoft.com/office/drawing/2014/main" id="{C20502A9-9C48-4F3C-B588-C39A4BB071C9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5072063"/>
            <a:ext cx="1778000" cy="1147763"/>
          </a:xfrm>
          <a:prstGeom prst="rect">
            <a:avLst/>
          </a:prstGeom>
        </p:spPr>
      </p:pic>
      <p:pic>
        <p:nvPicPr>
          <p:cNvPr id="17" name="Immagine 16" descr="Immagine che contiene Viso umano, persona, vestiti, sorriso&#10;&#10;Descrizione generata automaticamente">
            <a:extLst>
              <a:ext uri="{FF2B5EF4-FFF2-40B4-BE49-F238E27FC236}">
                <a16:creationId xmlns:a16="http://schemas.microsoft.com/office/drawing/2014/main" id="{39A07EA1-3D6D-4800-8B6A-FF4FAB004FB7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5" y="3702050"/>
            <a:ext cx="3397250" cy="2517775"/>
          </a:xfrm>
          <a:prstGeom prst="rect">
            <a:avLst/>
          </a:prstGeom>
        </p:spPr>
      </p:pic>
      <p:sp>
        <p:nvSpPr>
          <p:cNvPr id="19458" name="Segnaposto numero diapositiva 16"/>
          <p:cNvSpPr>
            <a:spLocks noGrp="1"/>
          </p:cNvSpPr>
          <p:nvPr>
            <p:ph type="sldNum" idx="12"/>
          </p:nvPr>
        </p:nvSpPr>
        <p:spPr>
          <a:xfrm>
            <a:off x="10849470" y="6356350"/>
            <a:ext cx="68932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3E9DA6D-27BD-4315-B049-11960D1FB5FB}" type="slidenum">
              <a:rPr kumimoji="0" lang="en-US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Lucida Sans Unicode" panose="020B0602030504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32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E36009EA-3A00-4AC7-9419-0061D8A8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44" y="640080"/>
            <a:ext cx="4173905" cy="5577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ATTIVITÀ DI PROMOZIONE NEL PORTO DI BARI DEDICATE AI CROCERISTI</a:t>
            </a:r>
          </a:p>
        </p:txBody>
      </p:sp>
    </p:spTree>
    <p:extLst>
      <p:ext uri="{BB962C8B-B14F-4D97-AF65-F5344CB8AC3E}">
        <p14:creationId xmlns:p14="http://schemas.microsoft.com/office/powerpoint/2010/main" val="92293503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3" b="7855"/>
          <a:stretch/>
        </p:blipFill>
        <p:spPr>
          <a:xfrm>
            <a:off x="0" y="0"/>
            <a:ext cx="12188762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-4" b="-4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0" r="8992" b="-2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80" r="1658" b="-1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9" name="CasellaDiTesto 8"/>
          <p:cNvSpPr txBox="1"/>
          <p:nvPr/>
        </p:nvSpPr>
        <p:spPr>
          <a:xfrm>
            <a:off x="4552739" y="4224938"/>
            <a:ext cx="6801056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PERCORSO MULTISENSORIALE DALLA TERRA AL MARE</a:t>
            </a:r>
          </a:p>
        </p:txBody>
      </p:sp>
    </p:spTree>
    <p:extLst>
      <p:ext uri="{BB962C8B-B14F-4D97-AF65-F5344CB8AC3E}">
        <p14:creationId xmlns:p14="http://schemas.microsoft.com/office/powerpoint/2010/main" val="1752283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5"/>
          <a:stretch/>
        </p:blipFill>
        <p:spPr>
          <a:xfrm>
            <a:off x="-6" y="-4"/>
            <a:ext cx="12192000" cy="685595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FC89193-EFE5-4AAB-8623-7E3E0821D345}"/>
              </a:ext>
            </a:extLst>
          </p:cNvPr>
          <p:cNvSpPr txBox="1"/>
          <p:nvPr/>
        </p:nvSpPr>
        <p:spPr>
          <a:xfrm>
            <a:off x="640085" y="4522156"/>
            <a:ext cx="6244191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PERCORSO MULTISENSORIALE DALLA TERRA AL MARE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C498D70-E3F3-491D-AD66-F47DEC818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C0D35F2-91ED-4F1A-B04F-49D236237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3" r="32910" b="-1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93AFE2C-42B2-4C01-B3C4-EFFC4FA67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7E01698-08D5-4D08-9CAE-4C7CB830A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7" r="11882" b="-1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59C1EA7D-CC54-4A0A-B26F-2D24CAF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19606" b="-1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6F813F29-DA0C-4A27-95C9-47F5D0690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42346" y="3429000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1" r="10349" b="-1"/>
          <a:stretch/>
        </p:blipFill>
        <p:spPr>
          <a:xfrm>
            <a:off x="7206938" y="359359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9F66804-1CC4-4C70-B440-D0033952B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29044" y="331012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 descr="Immagine che contiene orologio, disegno, cartone animato, illustrazione&#10;&#10;Descrizione generata automaticamente">
            <a:extLst>
              <a:ext uri="{FF2B5EF4-FFF2-40B4-BE49-F238E27FC236}">
                <a16:creationId xmlns:a16="http://schemas.microsoft.com/office/drawing/2014/main" id="{02185FED-B8B2-4364-8528-7031E536FB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0"/>
          <a:stretch/>
        </p:blipFill>
        <p:spPr>
          <a:xfrm>
            <a:off x="10593636" y="347472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4549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Z:\Animatore\EVENTI GAL\Eventi 2014\121. 13 febbraio 2014 BIT 2014\foto\IMG_18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897"/>
            <a:ext cx="4432664" cy="300010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40526" y="1994400"/>
            <a:ext cx="6505577" cy="1298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ctr" defTabSz="457200">
              <a:spcBef>
                <a:spcPct val="0"/>
              </a:spcBef>
              <a:defRPr sz="16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FIERA INTERNAZIONALE AGRO-ALIMENTARE A CUI HA PRESO PARTE IL GAL PONTE LAMA OFFRENDO L'OPPORTUNITÀ AGLI OPERATORI DEL TERRITORIO BISCEGLIE-TRANI DI POTER ESPORRE E FAR DEGUSTARE I PROPRI PRODOTTI.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432664" y="5094596"/>
            <a:ext cx="5347062" cy="12986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ctr" defTabSz="457200">
              <a:spcBef>
                <a:spcPct val="0"/>
              </a:spcBef>
              <a:defRPr sz="16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EVENTO FIERISTICO DI GRANDE ATTRAZIONE TURISTICA NEL QUALE IL GAL HA PRESENTATO I PROPRI PROGETTI TURISTICI LEGATI ALLA RURALITÀ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  <p:pic>
        <p:nvPicPr>
          <p:cNvPr id="9" name="Immagine 8" descr="Z:\Animatore\EVENTI GAL\Eventi 2014\120. 5-6-7 febbraio 2014 - Fruit Logistica 2014\foto Fruit Logistica 2014\IMG_20140205_103449.jpg">
            <a:extLst>
              <a:ext uri="{FF2B5EF4-FFF2-40B4-BE49-F238E27FC236}">
                <a16:creationId xmlns:a16="http://schemas.microsoft.com/office/drawing/2014/main" id="{F09BCD37-5E99-41F5-85B7-5909EA03FD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283" y="1229822"/>
            <a:ext cx="4121242" cy="2827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073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Z:\Animatore\EVENTI GAL\Eventi 2014\121. 17 febbraio 2014 - Workshop Cluster tecnologici regionali un'opportunità per il settore agroindustriale\foto\IMG_186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30" y="1577288"/>
            <a:ext cx="4347733" cy="323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Z:\Animatore\EVENTI GAL\Eventi 2014\125. 7-10 marzo 2014 - Olio Capitale\Foto\IMG_20140307_1231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1" y="4066904"/>
            <a:ext cx="2598601" cy="25730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929707" y="5284887"/>
            <a:ext cx="3854450" cy="1023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r"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EVENTO FIERISTICO DI LIVELLO INTERNAZIONALE DEDICATO ALL’OLIO DI OLIVA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95636" y="1720503"/>
            <a:ext cx="5394894" cy="1971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WORKSHOP DI APPROFONDIMENTO SUI CLUSTER TECNOLOGICI E SUL TRASFERIMENTO DELLA RICERCA NEL COMPARTO AGROALIMENTARE.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RELAZIONI DI FUNZIONARI DELLA COMUNITÀ EUROPEA E DEI MASSIMI LIVELLI DIRIGENZIALI DELLA REGIONE PUGLIA</a:t>
            </a:r>
          </a:p>
        </p:txBody>
      </p:sp>
    </p:spTree>
    <p:extLst>
      <p:ext uri="{BB962C8B-B14F-4D97-AF65-F5344CB8AC3E}">
        <p14:creationId xmlns:p14="http://schemas.microsoft.com/office/powerpoint/2010/main" val="3124546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Z:\Animatore\EVENTI GAL\Eventi 2014\126. 19 marzo 2014 - incontro informativo Nidi d'impresa\Foto\IMG_20140319_1730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4" y="1632817"/>
            <a:ext cx="3089619" cy="220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Z:\Animatore\EVENTI GAL\Eventi 2014\126. 19 marzo 2014 - incontro informativo Nidi d'impresa\Foto\IMG_20140319_1724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01" y="1632818"/>
            <a:ext cx="2708924" cy="2207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51625" y="2040521"/>
            <a:ext cx="4239730" cy="1011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r"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GIORNATA DI FORMAZIONE SUL BANDO REGIONALE “NIDI D’IMPRESA”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PARTECIPAZIONE 300 PERSONE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  <p:pic>
        <p:nvPicPr>
          <p:cNvPr id="12" name="Immagine 11" descr="Z:\Animatore\EVENTI GAL\Eventi 2014\127. 3 aprile 2014 - Nuova PAC\Foto\IMG_20140403_18561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205" y="4023360"/>
            <a:ext cx="3588489" cy="27170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330503" y="5808145"/>
            <a:ext cx="3651374" cy="843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CONVEGNO “NUOVA PAC”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PARTECIPAZIONE 1.000 PERSONE </a:t>
            </a:r>
          </a:p>
        </p:txBody>
      </p:sp>
    </p:spTree>
    <p:extLst>
      <p:ext uri="{BB962C8B-B14F-4D97-AF65-F5344CB8AC3E}">
        <p14:creationId xmlns:p14="http://schemas.microsoft.com/office/powerpoint/2010/main" val="2612522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Z:\Animatore\EVENTI GAL\Eventi 2014\129. 20 maggio 2014 Prima video conferenza- Agriturismo\Foto\IMG_214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2" b="16288"/>
          <a:stretch/>
        </p:blipFill>
        <p:spPr bwMode="auto">
          <a:xfrm>
            <a:off x="384162" y="2033424"/>
            <a:ext cx="3926581" cy="257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Z:\Animatore\EVENTI GAL\Eventi 2014\129. 20 maggio 2014 Prima video conferenza- Agriturismo\Foto\IMG_21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40" y="1566204"/>
            <a:ext cx="5445806" cy="37255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658142" y="5531400"/>
            <a:ext cx="4179571" cy="11045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r"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PROGRAMMA DI VIDEO CONFERENZE FORMATIVE ED INFORMATIVE – GESTIONE DELL’ AGRITURISMO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33641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Z:\Animatore\EVENTI GAL\Eventi 2014\131. 24-25 maggio 2014 - Happy Cherry\Foto\DSCN14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32" y="1272142"/>
            <a:ext cx="5233567" cy="357486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31971" y="1943410"/>
            <a:ext cx="4850476" cy="1041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ctr"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EVENTI DI PROMOZIONE DEL CONSUMO DI FRUTTA NEI LOCALI DEL TERRITORIO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  <p:pic>
        <p:nvPicPr>
          <p:cNvPr id="6" name="Immagine 5" descr="Z:\Animatore\EVENTI GAL\Eventi 2014\132. 24 maggio 2014 - Promozione Valmontone\Foto\20140525_1941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3131"/>
            <a:ext cx="5032225" cy="35748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32225" y="5518278"/>
            <a:ext cx="3625850" cy="12458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r"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PROMOZIONE DELLA VENDITA DIRETTA PRESSO OUTLET VALMONTONE - ROMA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9621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62" name="Rectangle 1261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" descr="Z:\Animatore\COLLABORATRICE\PUBBLICAZIONE RESOCONTO\Attività istituzionali\Misura 311 az 1-2-3-5\Agriturismi Az. 1\schede compilate\chieffi laura\chieffi laura.jpg">
            <a:extLst>
              <a:ext uri="{FF2B5EF4-FFF2-40B4-BE49-F238E27FC236}">
                <a16:creationId xmlns:a16="http://schemas.microsoft.com/office/drawing/2014/main" id="{10F4110F-0D6D-4A1F-BF5E-6CACC9AB7E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11778" r="1" b="28102"/>
          <a:stretch/>
        </p:blipFill>
        <p:spPr bwMode="auto">
          <a:xfrm>
            <a:off x="20" y="10"/>
            <a:ext cx="7642726" cy="685799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64" name="Rectangle 126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Realizzati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4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Agriturismo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 descr="Z:\Animatore\COLLABORATRICE\PUBBLICAZIONE RESOCONTO\Attività istituzionali\Misura 311 az 1-2-3-5\Agriturismi Az. 1\schede compilate\Posta santa croce\posta santa croce\esterno_n.jpg"/>
          <p:cNvPicPr>
            <a:picLocks noChangeAspect="1" noChangeArrowheads="1"/>
          </p:cNvPicPr>
          <p:nvPr/>
        </p:nvPicPr>
        <p:blipFill rotWithShape="1">
          <a:blip r:embed="rId3"/>
          <a:srcRect r="1" b="16158"/>
          <a:stretch/>
        </p:blipFill>
        <p:spPr bwMode="auto">
          <a:xfrm>
            <a:off x="7720049" y="10"/>
            <a:ext cx="4471952" cy="224027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66" name="Rectangle 126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8" name="Rectangle 126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Z:\Animatore\COLLABORATRICE\PUBBLICAZIONE RESOCONTO\Attività istituzionali\Misura 311 az 1-2-3-5\Agriturismi Az. 1\schede compilate\La notte Donato\monte-dalba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/>
          <a:srcRect t="24949" r="1" b="1"/>
          <a:stretch/>
        </p:blipFill>
        <p:spPr bwMode="auto">
          <a:xfrm>
            <a:off x="7720049" y="2308860"/>
            <a:ext cx="4471952" cy="224028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7" name="Picture 3" descr="Z:\Animatore\COLLABORATRICE\PUBBLICAZIONE RESOCONTO\Attività istituzionali\Misura 311 az 1-2-3-5\Agriturismi Az. 1\schede compilate\Posta santa croce\posta santa croce\posta santa croce.JPG"/>
          <p:cNvPicPr>
            <a:picLocks noChangeAspect="1" noChangeArrowheads="1"/>
          </p:cNvPicPr>
          <p:nvPr/>
        </p:nvPicPr>
        <p:blipFill rotWithShape="1">
          <a:blip r:embed="rId5" cstate="print"/>
          <a:srcRect t="24667" r="1" b="1"/>
          <a:stretch/>
        </p:blipFill>
        <p:spPr bwMode="auto">
          <a:xfrm>
            <a:off x="7720049" y="4617720"/>
            <a:ext cx="4471957" cy="2240280"/>
          </a:xfrm>
          <a:prstGeom prst="rect">
            <a:avLst/>
          </a:pr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13" name="Segnaposto contenuto 12">
            <a:extLst>
              <a:ext uri="{FF2B5EF4-FFF2-40B4-BE49-F238E27FC236}">
                <a16:creationId xmlns:a16="http://schemas.microsoft.com/office/drawing/2014/main" id="{E9D04C82-32CF-4104-B048-5B47FC9E3195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953512" y="3984879"/>
          <a:ext cx="3914012" cy="2253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65636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Z:\Animatore\EVENTI GAL\Eventi 2014\136. 9 giugno 2014 - Seconda videoconferenza - masserie sociali\FOTO 2° VIDEO CONFERENZA\WP_20140609_0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" y="3593388"/>
            <a:ext cx="4341410" cy="3264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magine 8" descr="Z:\Animatore\EVENTI GAL\Eventi 2014\136. 9 giugno 2014 - Seconda videoconferenza - masserie sociali\FOTO 2° VIDEO CONFERENZA\IMG_22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289" y="3899467"/>
            <a:ext cx="3520179" cy="27776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938335" y="4957193"/>
            <a:ext cx="3937774" cy="17199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r"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PROGRAMMA DI VIDEO CONFERENZE FORMATIVE ED INFORMATIVE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COME GESTIRE UNA MASSERIA SOCIALE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  <p:pic>
        <p:nvPicPr>
          <p:cNvPr id="11" name="Immagine 10" descr="Z:\Animatore\EVENTI GAL\Eventi 2014\141. 10 luglio 2014 - 3a videoconferenza - Svizzera\Foto\IMG_2438.JPG">
            <a:extLst>
              <a:ext uri="{FF2B5EF4-FFF2-40B4-BE49-F238E27FC236}">
                <a16:creationId xmlns:a16="http://schemas.microsoft.com/office/drawing/2014/main" id="{CA2BBC60-5551-4615-8ED6-63A306C9CC5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28" b="28537"/>
          <a:stretch/>
        </p:blipFill>
        <p:spPr bwMode="auto">
          <a:xfrm>
            <a:off x="5360574" y="1557918"/>
            <a:ext cx="2947404" cy="1871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 descr="Z:\Animatore\EVENTI GAL\Eventi 2014\141. 10 luglio 2014 - 3a videoconferenza - Svizzera\Foto\IMG_2442.JPG">
            <a:extLst>
              <a:ext uri="{FF2B5EF4-FFF2-40B4-BE49-F238E27FC236}">
                <a16:creationId xmlns:a16="http://schemas.microsoft.com/office/drawing/2014/main" id="{E8E23909-B85D-4C2A-B23B-CD2B836360E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33" y="1148181"/>
            <a:ext cx="3400176" cy="275128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F26007D6-2B9B-41BB-8AB2-E2591A38E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885" y="1557918"/>
            <a:ext cx="4174711" cy="14815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r"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PROGRAMMA DI VIDEO CONFERENZE FORMATIVE ED INFORMATIVE –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COMMERCIALIZZAZIONE DEI PRODOTTI AGROALIMENTARI LOCALI IN SVIZZERA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116474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Z:\Animatore\EVENTI GAL\Eventi 2014\139. 21-22 giugno 2014 - Anni ruggenti\Materiale per rendicontazione da roberta\WP_20140621_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03" y="4472500"/>
            <a:ext cx="3866456" cy="23189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096287" y="5045033"/>
            <a:ext cx="3625850" cy="13291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PROMOZIONE DELLA VENDITA DIRETTA IN CONCOMITANZA CON LA MANIFESTAZIONE “ANNI RUGGENTI – TRANI”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 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2687167-5519-4B99-A5CB-B1601CB5DE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41" y="1457696"/>
            <a:ext cx="3789351" cy="284201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C74535B-B04D-4B3C-8230-4CCAF3BEB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8" y="1715123"/>
            <a:ext cx="3339614" cy="2504711"/>
          </a:xfrm>
          <a:prstGeom prst="rect">
            <a:avLst/>
          </a:prstGeom>
        </p:spPr>
      </p:pic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A9645001-6F8C-4383-9B56-24BC1E12A675}"/>
              </a:ext>
            </a:extLst>
          </p:cNvPr>
          <p:cNvSpPr txBox="1">
            <a:spLocks/>
          </p:cNvSpPr>
          <p:nvPr/>
        </p:nvSpPr>
        <p:spPr>
          <a:xfrm>
            <a:off x="8445692" y="1999114"/>
            <a:ext cx="3502009" cy="19367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algn="r"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ASSEMBLEA PARTNERSHIP DEL PROGETTO DI COOPERAZIONE «DISTRETTO», DI CUI IL GAL PONTE LAMA È CAPIFILA, SVOLTASI A SOFIA IN BULGARIA</a:t>
            </a:r>
          </a:p>
        </p:txBody>
      </p:sp>
    </p:spTree>
    <p:extLst>
      <p:ext uri="{BB962C8B-B14F-4D97-AF65-F5344CB8AC3E}">
        <p14:creationId xmlns:p14="http://schemas.microsoft.com/office/powerpoint/2010/main" val="9964707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10" y="1636405"/>
            <a:ext cx="4708621" cy="313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1" y="1655500"/>
            <a:ext cx="4159981" cy="3119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Segnaposto testo 7"/>
          <p:cNvSpPr txBox="1">
            <a:spLocks/>
          </p:cNvSpPr>
          <p:nvPr/>
        </p:nvSpPr>
        <p:spPr>
          <a:xfrm>
            <a:off x="3825696" y="5102617"/>
            <a:ext cx="4943836" cy="1540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defTabSz="457200">
              <a:spcBef>
                <a:spcPct val="0"/>
              </a:spcBef>
              <a:defRPr sz="2000" b="1">
                <a:latin typeface="+mj-lt"/>
                <a:ea typeface="+mj-ea"/>
                <a:cs typeface="+mj-cs"/>
              </a:defRPr>
            </a:lvl1pPr>
            <a:lvl2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defTabSz="45720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B.I.T. BORSA INTERNAZIONALE DEL TURISMO DI MILANO A CUI IL GAL HA PARTECIPATO IN PARTNERSHIP CON LA PROVINCIA BT E I GAL DEL TERRITORIO PROVINCIALE</a:t>
            </a:r>
          </a:p>
        </p:txBody>
      </p:sp>
    </p:spTree>
    <p:extLst>
      <p:ext uri="{BB962C8B-B14F-4D97-AF65-F5344CB8AC3E}">
        <p14:creationId xmlns:p14="http://schemas.microsoft.com/office/powerpoint/2010/main" val="8578484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7"/>
          <p:cNvSpPr txBox="1">
            <a:spLocks/>
          </p:cNvSpPr>
          <p:nvPr/>
        </p:nvSpPr>
        <p:spPr>
          <a:xfrm>
            <a:off x="8444386" y="5123880"/>
            <a:ext cx="2488196" cy="14249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r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INCONTRO TECNICO PER LA COSTITUZIONE DELLA RETE D’IMPRESA VE.DI. PUGLIA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3" y="4567101"/>
            <a:ext cx="4072709" cy="229089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279682" y="4575810"/>
            <a:ext cx="4072709" cy="22908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9E752BD-9F4F-41C0-8F8B-CC938ABE3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005" y="1241587"/>
            <a:ext cx="3626662" cy="271999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25CDA80-C1CF-47AA-8E51-6CEF697CF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69" y="1241587"/>
            <a:ext cx="3626662" cy="2719997"/>
          </a:xfrm>
          <a:prstGeom prst="rect">
            <a:avLst/>
          </a:prstGeom>
        </p:spPr>
      </p:pic>
      <p:sp>
        <p:nvSpPr>
          <p:cNvPr id="16" name="Segnaposto testo 7">
            <a:extLst>
              <a:ext uri="{FF2B5EF4-FFF2-40B4-BE49-F238E27FC236}">
                <a16:creationId xmlns:a16="http://schemas.microsoft.com/office/drawing/2014/main" id="{DCB08E5F-92D7-4EFF-A679-82A6C81D3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973" y="1925300"/>
            <a:ext cx="4072709" cy="135257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 defTabSz="457200">
              <a:spcBef>
                <a:spcPct val="0"/>
              </a:spcBef>
            </a:pPr>
            <a:r>
              <a:rPr lang="it-IT" sz="2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“CONVEGNO NAZIONALE DEL CILIEGIO”, DIRETTA STREAMING ORGANIZZATA DAL GAL PONTE LAMA DEL CONVEGNO SVOLTOSI A VIGNOLA </a:t>
            </a:r>
          </a:p>
        </p:txBody>
      </p:sp>
    </p:spTree>
    <p:extLst>
      <p:ext uri="{BB962C8B-B14F-4D97-AF65-F5344CB8AC3E}">
        <p14:creationId xmlns:p14="http://schemas.microsoft.com/office/powerpoint/2010/main" val="514483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9" y="1731607"/>
            <a:ext cx="3675088" cy="2450059"/>
          </a:xfrm>
          <a:prstGeom prst="rect">
            <a:avLst/>
          </a:prstGeom>
        </p:spPr>
      </p:pic>
      <p:sp>
        <p:nvSpPr>
          <p:cNvPr id="8" name="Segnaposto testo 7"/>
          <p:cNvSpPr txBox="1">
            <a:spLocks/>
          </p:cNvSpPr>
          <p:nvPr/>
        </p:nvSpPr>
        <p:spPr>
          <a:xfrm>
            <a:off x="7820886" y="1590365"/>
            <a:ext cx="4045819" cy="27325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indent="0" algn="r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FRA TERRA E MARE: VIAGGIANDO E GUSTANDO IL TERRITORIO. INCONTRO DI PRESENTAZIONE DELLE PROGETTUALITÀ GAL NEL SETTORE DEL TURISMO RURALE E DI PROMOZIONE E VENDITA DEI PRODOTTI LOCALI. REALIZZATO INOLTRE IL COLLEGAMENTO SKYPE E INTERVENTO CON I PARTNER BULGARI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98" y="1731609"/>
            <a:ext cx="3675088" cy="245005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64151"/>
            <a:ext cx="3204986" cy="2393848"/>
          </a:xfrm>
          <a:prstGeom prst="rect">
            <a:avLst/>
          </a:prstGeom>
        </p:spPr>
      </p:pic>
      <p:sp>
        <p:nvSpPr>
          <p:cNvPr id="11" name="Segnaposto testo 7"/>
          <p:cNvSpPr txBox="1">
            <a:spLocks/>
          </p:cNvSpPr>
          <p:nvPr/>
        </p:nvSpPr>
        <p:spPr>
          <a:xfrm>
            <a:off x="3220664" y="4676218"/>
            <a:ext cx="2910688" cy="19697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INCONTRO TECNICO RETE SOCIALE D’IMPRESA NELL’AMBITO DEL PROGETTO DI COOPERAZIONE TRANSNAZIONALE «CROSS BORDER»</a:t>
            </a:r>
          </a:p>
        </p:txBody>
      </p:sp>
    </p:spTree>
    <p:extLst>
      <p:ext uri="{BB962C8B-B14F-4D97-AF65-F5344CB8AC3E}">
        <p14:creationId xmlns:p14="http://schemas.microsoft.com/office/powerpoint/2010/main" val="7897207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863" y="4379235"/>
            <a:ext cx="3305020" cy="2478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52" y="1390932"/>
            <a:ext cx="5198348" cy="2924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egnaposto testo 7"/>
          <p:cNvSpPr txBox="1">
            <a:spLocks/>
          </p:cNvSpPr>
          <p:nvPr/>
        </p:nvSpPr>
        <p:spPr>
          <a:xfrm>
            <a:off x="2739048" y="4809591"/>
            <a:ext cx="4367815" cy="1808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algn="r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LABORATORIO “ALLA SCOPERTA DI PIANTE OFFICINALI E  VERDURE SELVATICHE LOCALI” ORGANIZZATO DAL GAL PONTE LAMA IN OCCASIONE DELL’EVENTO «IN CAMMINO VERSO ZAPPINO» – VIA FRANCIGENA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EE9F0B0F-EA4C-4F18-9F7E-9E823CFCD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" y="1351369"/>
            <a:ext cx="5268686" cy="2963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8361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7" y="1793966"/>
            <a:ext cx="3279377" cy="2459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00" y="1793964"/>
            <a:ext cx="2459533" cy="2459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09" y="1793964"/>
            <a:ext cx="2459533" cy="2459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egnaposto testo 7"/>
          <p:cNvSpPr txBox="1">
            <a:spLocks/>
          </p:cNvSpPr>
          <p:nvPr/>
        </p:nvSpPr>
        <p:spPr>
          <a:xfrm>
            <a:off x="8358227" y="2057147"/>
            <a:ext cx="3302549" cy="16145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algn="ctr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ATTIVITÀ DI PROMOZIONE E VENDITA DEI PRODOTTI AUTENTICI LOCALI NEL CORSO DELLA RASSEGNA NAZIONALE ZELIG LAB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" y="4680977"/>
            <a:ext cx="3870133" cy="2172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75" y="4668289"/>
            <a:ext cx="3893559" cy="218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egnaposto testo 7"/>
          <p:cNvSpPr txBox="1">
            <a:spLocks/>
          </p:cNvSpPr>
          <p:nvPr/>
        </p:nvSpPr>
        <p:spPr>
          <a:xfrm>
            <a:off x="7996846" y="5070318"/>
            <a:ext cx="2666823" cy="1419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 GAL PONTE LAMA E LE CITTÀ DI CASTEL DEL MONTE PER LA PROMOZIONE DEI VITIGNI AUTOCTONI</a:t>
            </a:r>
          </a:p>
        </p:txBody>
      </p:sp>
    </p:spTree>
    <p:extLst>
      <p:ext uri="{BB962C8B-B14F-4D97-AF65-F5344CB8AC3E}">
        <p14:creationId xmlns:p14="http://schemas.microsoft.com/office/powerpoint/2010/main" val="8168382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" y="4440768"/>
            <a:ext cx="3227776" cy="241074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86" y="4440768"/>
            <a:ext cx="1805370" cy="2417232"/>
          </a:xfrm>
          <a:prstGeom prst="rect">
            <a:avLst/>
          </a:prstGeom>
        </p:spPr>
      </p:pic>
      <p:sp>
        <p:nvSpPr>
          <p:cNvPr id="18" name="Segnaposto testo 7"/>
          <p:cNvSpPr txBox="1">
            <a:spLocks/>
          </p:cNvSpPr>
          <p:nvPr/>
        </p:nvSpPr>
        <p:spPr>
          <a:xfrm>
            <a:off x="8091796" y="4883992"/>
            <a:ext cx="2747522" cy="14195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algn="r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PARTECIPAZIONE ALL’EVENTO FIERISTICO PRESSO FIERA DEL LEVANTE DI BARI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«OASI 2015»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58" y="4441717"/>
            <a:ext cx="3212938" cy="239966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9C6A1B8-F9AE-43F5-B2D2-42F927C8A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695" y="1264252"/>
            <a:ext cx="3179518" cy="238463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0504359-DAFF-4D8E-9199-3E0CCD9A5D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15" y="1264252"/>
            <a:ext cx="3179518" cy="2384639"/>
          </a:xfrm>
          <a:prstGeom prst="rect">
            <a:avLst/>
          </a:prstGeom>
        </p:spPr>
      </p:pic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6B4FA524-8B9C-4732-B5D9-9982517A4565}"/>
              </a:ext>
            </a:extLst>
          </p:cNvPr>
          <p:cNvSpPr txBox="1">
            <a:spLocks/>
          </p:cNvSpPr>
          <p:nvPr/>
        </p:nvSpPr>
        <p:spPr>
          <a:xfrm>
            <a:off x="2728565" y="1737543"/>
            <a:ext cx="2910688" cy="1438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SOPRALLUOGHI PROGETTI NEL SETTORE SOCIALE, FINANZIATI DAL GAL PONTE LAMA</a:t>
            </a:r>
          </a:p>
        </p:txBody>
      </p:sp>
    </p:spTree>
    <p:extLst>
      <p:ext uri="{BB962C8B-B14F-4D97-AF65-F5344CB8AC3E}">
        <p14:creationId xmlns:p14="http://schemas.microsoft.com/office/powerpoint/2010/main" val="2550013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5758"/>
            <a:ext cx="3784349" cy="21286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46" y="4685758"/>
            <a:ext cx="3784349" cy="2128697"/>
          </a:xfrm>
          <a:prstGeom prst="rect">
            <a:avLst/>
          </a:prstGeom>
        </p:spPr>
      </p:pic>
      <p:sp>
        <p:nvSpPr>
          <p:cNvPr id="7" name="Segnaposto testo 7"/>
          <p:cNvSpPr txBox="1">
            <a:spLocks/>
          </p:cNvSpPr>
          <p:nvPr/>
        </p:nvSpPr>
        <p:spPr>
          <a:xfrm>
            <a:off x="7432894" y="5083895"/>
            <a:ext cx="2715823" cy="141951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IL GAL PONTE LAMA E LO SPORT, PARTECIPAZIONE ALL’EVENTO «CICLO MOTORI AVIS BISCEGLIE»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8" y="1853068"/>
            <a:ext cx="3144705" cy="23488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95" y="1835208"/>
            <a:ext cx="3160588" cy="236068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158"/>
            <a:ext cx="3117809" cy="2328734"/>
          </a:xfrm>
          <a:prstGeom prst="rect">
            <a:avLst/>
          </a:prstGeom>
        </p:spPr>
      </p:pic>
      <p:sp>
        <p:nvSpPr>
          <p:cNvPr id="11" name="Segnaposto testo 7"/>
          <p:cNvSpPr txBox="1">
            <a:spLocks/>
          </p:cNvSpPr>
          <p:nvPr/>
        </p:nvSpPr>
        <p:spPr>
          <a:xfrm>
            <a:off x="9213809" y="2004858"/>
            <a:ext cx="2824289" cy="1972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algn="r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FIRMA DEL PROTOCOLLI DI INTESA PER L’AGRICOLTURA SOCIALE FRA IL PRESIDENTE DEL TRIBUNALE DI TRANI, DEL GAL PONTE LAMA E DELLA OP ARCA FRUIT</a:t>
            </a:r>
          </a:p>
        </p:txBody>
      </p:sp>
    </p:spTree>
    <p:extLst>
      <p:ext uri="{BB962C8B-B14F-4D97-AF65-F5344CB8AC3E}">
        <p14:creationId xmlns:p14="http://schemas.microsoft.com/office/powerpoint/2010/main" val="4008454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52" y="4170252"/>
            <a:ext cx="2687748" cy="268774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" y="4170252"/>
            <a:ext cx="2687748" cy="2687748"/>
          </a:xfrm>
          <a:prstGeom prst="rect">
            <a:avLst/>
          </a:prstGeom>
        </p:spPr>
      </p:pic>
      <p:sp>
        <p:nvSpPr>
          <p:cNvPr id="14" name="Segnaposto testo 7"/>
          <p:cNvSpPr txBox="1">
            <a:spLocks/>
          </p:cNvSpPr>
          <p:nvPr/>
        </p:nvSpPr>
        <p:spPr>
          <a:xfrm>
            <a:off x="6096000" y="4697983"/>
            <a:ext cx="3321402" cy="1972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ATTIVITÀ DI PROMOZIONE DEI PRODOTTI LOCALI NELL’AMBITO DI UN CONVEGNO PER LA PROMOZIONE DELLA SALUTA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216E794-3179-4CD9-B26A-7C813E735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48" y="1741721"/>
            <a:ext cx="3832633" cy="22995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D284D35-FD70-4050-8857-7B4949C4AD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14" y="1741721"/>
            <a:ext cx="3801701" cy="2281020"/>
          </a:xfrm>
          <a:prstGeom prst="rect">
            <a:avLst/>
          </a:prstGeom>
        </p:spPr>
      </p:pic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37CB1C87-8702-4ACE-BED2-2AC510313E56}"/>
              </a:ext>
            </a:extLst>
          </p:cNvPr>
          <p:cNvSpPr txBox="1">
            <a:spLocks/>
          </p:cNvSpPr>
          <p:nvPr/>
        </p:nvSpPr>
        <p:spPr>
          <a:xfrm>
            <a:off x="9005127" y="1778127"/>
            <a:ext cx="2986576" cy="1650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IL TEMPO DEI PICCOLI, MANIFESTAZIONE ORGANIZZATA IN PARTNERSHIP IL «SISTEMA GARIBALDI»</a:t>
            </a:r>
          </a:p>
        </p:txBody>
      </p:sp>
    </p:spTree>
    <p:extLst>
      <p:ext uri="{BB962C8B-B14F-4D97-AF65-F5344CB8AC3E}">
        <p14:creationId xmlns:p14="http://schemas.microsoft.com/office/powerpoint/2010/main" val="369757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9" name="Rectangle 1048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1" name="Picture 7" descr="Z:\Animatore\COLLABORATRICE\PUBBLICAZIONE RESOCONTO\Attività istituzionali\Misura 311 az 1-2-3-5\Masserie didattiche az 2\rinaldi pamela\rinaldi 2.jpg"/>
          <p:cNvPicPr>
            <a:picLocks noChangeAspect="1" noChangeArrowheads="1"/>
          </p:cNvPicPr>
          <p:nvPr/>
        </p:nvPicPr>
        <p:blipFill rotWithShape="1">
          <a:blip r:embed="rId2"/>
          <a:srcRect l="8209" r="8209"/>
          <a:stretch/>
        </p:blipFill>
        <p:spPr bwMode="auto">
          <a:xfrm>
            <a:off x="-6" y="10"/>
            <a:ext cx="7642746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51" name="Rectangle 105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Realizzate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4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Masserie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didattiche</a:t>
            </a:r>
            <a:endParaRPr lang="en-US" sz="2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9" name="Picture 5" descr="Z:\Animatore\COLLABORATRICE\PUBBLICAZIONE RESOCONTO\Attività istituzionali\Misura 311 az 1-2-3-5\Masserie didattiche az 2\Larosa\Serra.JPG"/>
          <p:cNvPicPr>
            <a:picLocks noChangeAspect="1" noChangeArrowheads="1"/>
          </p:cNvPicPr>
          <p:nvPr/>
        </p:nvPicPr>
        <p:blipFill rotWithShape="1">
          <a:blip r:embed="rId3" cstate="print"/>
          <a:srcRect l="1901" r="10991" b="3"/>
          <a:stretch/>
        </p:blipFill>
        <p:spPr bwMode="auto">
          <a:xfrm>
            <a:off x="7809454" y="1"/>
            <a:ext cx="4382546" cy="334564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53" name="Rectangle 105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Rectangle 105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Z:\Animatore\COLLABORATRICE\PUBBLICAZIONE RESOCONTO\Attività istituzionali\Misura 311 az 1-2-3-5\Masserie didattiche az 2\Larosa\Aula.JPG"/>
          <p:cNvPicPr>
            <a:picLocks noChangeAspect="1" noChangeArrowheads="1"/>
          </p:cNvPicPr>
          <p:nvPr/>
        </p:nvPicPr>
        <p:blipFill rotWithShape="1">
          <a:blip r:embed="rId4" cstate="print"/>
          <a:srcRect l="5458" r="7108" b="4"/>
          <a:stretch/>
        </p:blipFill>
        <p:spPr bwMode="auto">
          <a:xfrm>
            <a:off x="7809462" y="3512354"/>
            <a:ext cx="4382545" cy="334564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Segnaposto contenuto 12">
            <a:extLst>
              <a:ext uri="{FF2B5EF4-FFF2-40B4-BE49-F238E27FC236}">
                <a16:creationId xmlns:a16="http://schemas.microsoft.com/office/drawing/2014/main" id="{A99BF4B8-2EC7-4D2B-A718-BCDB44F59C51}"/>
              </a:ext>
            </a:extLst>
          </p:cNvPr>
          <p:cNvGraphicFramePr>
            <a:graphicFrameLocks/>
          </p:cNvGraphicFramePr>
          <p:nvPr/>
        </p:nvGraphicFramePr>
        <p:xfrm>
          <a:off x="2953512" y="3984879"/>
          <a:ext cx="3855239" cy="2253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67771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" y="1693366"/>
            <a:ext cx="4138509" cy="232791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88" y="1671619"/>
            <a:ext cx="3126531" cy="2344899"/>
          </a:xfrm>
          <a:prstGeom prst="rect">
            <a:avLst/>
          </a:prstGeom>
        </p:spPr>
      </p:pic>
      <p:sp>
        <p:nvSpPr>
          <p:cNvPr id="10" name="Segnaposto testo 7"/>
          <p:cNvSpPr txBox="1">
            <a:spLocks/>
          </p:cNvSpPr>
          <p:nvPr/>
        </p:nvSpPr>
        <p:spPr>
          <a:xfrm>
            <a:off x="8030720" y="2065590"/>
            <a:ext cx="3455886" cy="16023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«I VIANDANTI DI VIA STRADELLE», EVENTO DI PROMOZIONE DEL PATRIMONIO RURALE DEL TERRITORIO DEL GAL PONTE LAMA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18" y="4221598"/>
            <a:ext cx="3527691" cy="263474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309" y="4200858"/>
            <a:ext cx="3527691" cy="2634744"/>
          </a:xfrm>
          <a:prstGeom prst="rect">
            <a:avLst/>
          </a:prstGeom>
        </p:spPr>
      </p:pic>
      <p:sp>
        <p:nvSpPr>
          <p:cNvPr id="13" name="Segnaposto testo 7"/>
          <p:cNvSpPr txBox="1">
            <a:spLocks/>
          </p:cNvSpPr>
          <p:nvPr/>
        </p:nvSpPr>
        <p:spPr>
          <a:xfrm>
            <a:off x="3020548" y="4848233"/>
            <a:ext cx="1962692" cy="13814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FESTA NAZIONALE DELLE CILIEGIE - CONVERSANO</a:t>
            </a:r>
          </a:p>
        </p:txBody>
      </p:sp>
    </p:spTree>
    <p:extLst>
      <p:ext uri="{BB962C8B-B14F-4D97-AF65-F5344CB8AC3E}">
        <p14:creationId xmlns:p14="http://schemas.microsoft.com/office/powerpoint/2010/main" val="696638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941" y="1254844"/>
            <a:ext cx="2694454" cy="26944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395" y="1244659"/>
            <a:ext cx="3592605" cy="2694454"/>
          </a:xfrm>
          <a:prstGeom prst="rect">
            <a:avLst/>
          </a:prstGeom>
        </p:spPr>
      </p:pic>
      <p:sp>
        <p:nvSpPr>
          <p:cNvPr id="7" name="Segnaposto testo 7"/>
          <p:cNvSpPr txBox="1">
            <a:spLocks/>
          </p:cNvSpPr>
          <p:nvPr/>
        </p:nvSpPr>
        <p:spPr>
          <a:xfrm>
            <a:off x="40641" y="1797655"/>
            <a:ext cx="5625035" cy="1631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ATTIVITÀ DI EDUCAZIONE ALIMENTARE SVOLTA PRESSO IL III CIRCOLO DIDATTICO STATALE SAN GIOVANNI BOSCO E IL PLESSO ANGELA DI BARI DI BISCEGLIE, NELL’AMBITO DEL PROGETTO DI COOPERAZIONE TRANSAZIONALE «CROSS BORDER»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1" y="4145280"/>
            <a:ext cx="3616960" cy="271272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430" y="4148118"/>
            <a:ext cx="3586016" cy="2689512"/>
          </a:xfrm>
          <a:prstGeom prst="rect">
            <a:avLst/>
          </a:prstGeom>
        </p:spPr>
      </p:pic>
      <p:sp>
        <p:nvSpPr>
          <p:cNvPr id="13" name="Segnaposto testo 7"/>
          <p:cNvSpPr txBox="1">
            <a:spLocks/>
          </p:cNvSpPr>
          <p:nvPr/>
        </p:nvSpPr>
        <p:spPr>
          <a:xfrm>
            <a:off x="7061704" y="4851796"/>
            <a:ext cx="1933919" cy="16313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72C4"/>
              </a:buClr>
              <a:buSzPct val="80000"/>
              <a:buFont typeface="Wingdings 3" charset="2"/>
              <a:buNone/>
              <a:tabLst/>
              <a:defRPr/>
            </a:pP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7061704" y="4973789"/>
            <a:ext cx="3388582" cy="17183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PROGETTO DI EDUCAZIONE AMBIENTALE  “LA SCUOLA NELL’AMBIENTE” – A.S. 2014/15 SCUOLA PRIMARIA III CIRCOLO SAN GIOVANNI BOSCO (BISCEGLIE)</a:t>
            </a:r>
          </a:p>
        </p:txBody>
      </p:sp>
    </p:spTree>
    <p:extLst>
      <p:ext uri="{BB962C8B-B14F-4D97-AF65-F5344CB8AC3E}">
        <p14:creationId xmlns:p14="http://schemas.microsoft.com/office/powerpoint/2010/main" val="1911781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r="16668"/>
          <a:stretch/>
        </p:blipFill>
        <p:spPr>
          <a:xfrm>
            <a:off x="496491" y="1891350"/>
            <a:ext cx="2542021" cy="242205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12" y="1548344"/>
            <a:ext cx="4158654" cy="2765063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386335" y="2032495"/>
            <a:ext cx="3664842" cy="17967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ATTIVITÀ DI FORMAZIONE SVOLTA SUI PROGETTI DEL GAL PONTE LAMA, TENUTASI NELL’AMBITO DEL MASTER ORGANIZZATO DA PADIGLIONE ITALIA – EXPO MILANO 2015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93" y="4362807"/>
            <a:ext cx="4158654" cy="249519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2839" y="4656413"/>
            <a:ext cx="4158654" cy="2010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INCONTRO DI FORMAZIONE SUI PROGETTI DI TURISMO RURALE DEL GAL PONTE LAMA SVOLTO PRESSO UN BENEFICIARIO «I TRULLI SUL MARE». DELEGAZIONE UNIVERSITÀ BUSINESS E TURISMO DI BUCAREST - PROGETTO PAS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508" y="4362808"/>
            <a:ext cx="4191492" cy="25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51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" y="4149369"/>
            <a:ext cx="3611509" cy="270863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91" y="4141961"/>
            <a:ext cx="3621386" cy="271604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7105894" y="4727726"/>
            <a:ext cx="3611509" cy="18646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SEMINARIO INTERNAZIONALE GAL – GAC «LA GOVERNANCE DELLO SVILUPPO LOCALE E SOSTENIBILE DEI TERRITORI RURALI E COSTIERI – EXPO MILANO 2015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634AF87-EE7E-4F74-9C1A-68A41EF4BA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306" y="1438982"/>
            <a:ext cx="3857352" cy="231441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EE983F0A-055C-4208-B3B5-E8D4D26A5178}"/>
              </a:ext>
            </a:extLst>
          </p:cNvPr>
          <p:cNvSpPr/>
          <p:nvPr/>
        </p:nvSpPr>
        <p:spPr>
          <a:xfrm>
            <a:off x="663919" y="1710658"/>
            <a:ext cx="3621387" cy="1718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ORGANIZZAZIONE DEL SERVIZIO TELEVISIVO PER LA PROMOZIONE DELLA RICETTIVITÀ RURALE LOCALE ALL’INTERNO DELLA TRASMISSIONE SERENO VARIABILE – RETE RAI NAZIONALE</a:t>
            </a: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38A91389-DBEC-49D2-A5EA-323597951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09" y="1438982"/>
            <a:ext cx="3857352" cy="231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6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99" y="1399980"/>
            <a:ext cx="2743137" cy="205735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213" y="1188401"/>
            <a:ext cx="3307349" cy="2480512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669823" y="1614087"/>
            <a:ext cx="3741776" cy="1814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«LA PUGLIA SPOSA IL MONDO» PRESENZA DEI PRODOTTI DEL TERRITORIO DEL GAL PONTE LAMA PRESSO LO SPAZIO ESPOSITIVO DEI GAL PUGLIESI AD EXPO MILANO 2015</a:t>
            </a: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67DE5F7-9015-43E6-886C-2D9F1480D6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76" y="3680469"/>
            <a:ext cx="4186411" cy="3126887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44D4E095-99FC-4609-AF55-CD3CFE379744}"/>
              </a:ext>
            </a:extLst>
          </p:cNvPr>
          <p:cNvSpPr/>
          <p:nvPr/>
        </p:nvSpPr>
        <p:spPr>
          <a:xfrm>
            <a:off x="7242087" y="4631063"/>
            <a:ext cx="2688880" cy="16539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MOSTRA FOTOGRAFICA «FACCE DA ULIVO» NELL’AMBITO DEL «MERCATO DALLA TERRA AL MARE»</a:t>
            </a:r>
          </a:p>
        </p:txBody>
      </p:sp>
    </p:spTree>
    <p:extLst>
      <p:ext uri="{BB962C8B-B14F-4D97-AF65-F5344CB8AC3E}">
        <p14:creationId xmlns:p14="http://schemas.microsoft.com/office/powerpoint/2010/main" val="117678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75" y="1447867"/>
            <a:ext cx="4407682" cy="330576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551973" y="4858834"/>
            <a:ext cx="4658829" cy="19991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PARTECIPAZIONE DEL GAL PONTE LAMA ALLA CONFERENZA «LO SVILUPPO LOCALE DI TIPO PARTECIPATIVO NELLA NUOVA PROGRAMMAZIONE COMUNITARIA 2014-2020» GAC/GAL CONFERENCE PADIGLIONE CIBUSÈITALIA - EXPO MILANO 2015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22" y="1456576"/>
            <a:ext cx="4398953" cy="32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419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836023" y="1711285"/>
            <a:ext cx="11216640" cy="2862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it-IT"/>
            </a:defPPr>
            <a:lvl1pPr indent="0" defTabSz="4572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2000" b="1">
                <a:latin typeface="+mj-lt"/>
                <a:ea typeface="+mj-ea"/>
                <a:cs typeface="+mj-cs"/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 OTTOBRE 2014 IL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GAL PONTE LAMA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 IL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GAC TERRE DI MARE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HANNO INIZIATO A CONDIVIDERE, A COMPARARE LE IDEE, A COSTRUIRE INSIEME IL PRESENTE E IL FUTURO DEL NOSTRO TERRITORIO: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FACENDO INTERAGIRE I PROGETTI DELLE DUE STRUTTURE, IN PARTICOLARE MODO I PROGETTI DI COOPERAZIONE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IMPLEMENTANDO IL NOSTRO BRAND E IL NOSTRO FORMAT OPERATIVO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COLLEGANDO IN MODO ORIZZONTALE E VERTICALE: TERRITORIO - AGRICOLTURA - PESCA </a:t>
            </a:r>
          </a:p>
        </p:txBody>
      </p:sp>
      <p:pic>
        <p:nvPicPr>
          <p:cNvPr id="6" name="Immagine 10" descr="C:\Users\Postazione02\Desktop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24" y="4645408"/>
            <a:ext cx="1260103" cy="167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55" y="4573015"/>
            <a:ext cx="1348311" cy="179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/>
          <p:cNvSpPr/>
          <p:nvPr/>
        </p:nvSpPr>
        <p:spPr>
          <a:xfrm>
            <a:off x="6323603" y="4426974"/>
            <a:ext cx="1948506" cy="227362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e 8"/>
          <p:cNvSpPr/>
          <p:nvPr/>
        </p:nvSpPr>
        <p:spPr>
          <a:xfrm>
            <a:off x="4955178" y="4423954"/>
            <a:ext cx="1948506" cy="227197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304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24">
            <a:extLst>
              <a:ext uri="{FF2B5EF4-FFF2-40B4-BE49-F238E27FC236}">
                <a16:creationId xmlns:a16="http://schemas.microsoft.com/office/drawing/2014/main" id="{0889EDFE-6571-48AF-AD80-A880D78D4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" y="18284"/>
            <a:ext cx="7442432" cy="432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CD160342-E3CE-4D09-9422-84ABAD97E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129" y="18285"/>
            <a:ext cx="4657347" cy="349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3">
            <a:extLst>
              <a:ext uri="{FF2B5EF4-FFF2-40B4-BE49-F238E27FC236}">
                <a16:creationId xmlns:a16="http://schemas.microsoft.com/office/drawing/2014/main" id="{75EB0879-15AA-4152-875D-CFE8D5BE0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3"/>
          <a:stretch/>
        </p:blipFill>
        <p:spPr bwMode="auto">
          <a:xfrm>
            <a:off x="7540575" y="3529581"/>
            <a:ext cx="4649901" cy="3310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5">
            <a:extLst>
              <a:ext uri="{FF2B5EF4-FFF2-40B4-BE49-F238E27FC236}">
                <a16:creationId xmlns:a16="http://schemas.microsoft.com/office/drawing/2014/main" id="{FA2FFC77-3B0B-4BB4-B08F-DBDB46FF3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4" y="4363861"/>
            <a:ext cx="2532674" cy="250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9">
            <a:extLst>
              <a:ext uri="{FF2B5EF4-FFF2-40B4-BE49-F238E27FC236}">
                <a16:creationId xmlns:a16="http://schemas.microsoft.com/office/drawing/2014/main" id="{21BCEA68-7701-492A-974E-E5A5005299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840" y="4364938"/>
            <a:ext cx="2919026" cy="247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13" descr="Immagine che contiene disegno, Arte bambini, cartone animato, verde&#10;&#10;Descrizione generata automaticamente">
            <a:extLst>
              <a:ext uri="{FF2B5EF4-FFF2-40B4-BE49-F238E27FC236}">
                <a16:creationId xmlns:a16="http://schemas.microsoft.com/office/drawing/2014/main" id="{6486CFDE-4685-4D22-B4D3-8A7490DFEB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74" y="4355102"/>
            <a:ext cx="1960661" cy="24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994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>
            <a:extLst>
              <a:ext uri="{FF2B5EF4-FFF2-40B4-BE49-F238E27FC236}">
                <a16:creationId xmlns:a16="http://schemas.microsoft.com/office/drawing/2014/main" id="{C0DB7507-89CB-472B-ADCC-2CA536360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809" b="47610"/>
          <a:stretch/>
        </p:blipFill>
        <p:spPr>
          <a:xfrm>
            <a:off x="0" y="1879599"/>
            <a:ext cx="6934200" cy="4715565"/>
          </a:xfrm>
          <a:prstGeom prst="rect">
            <a:avLst/>
          </a:prstGeom>
        </p:spPr>
      </p:pic>
      <p:pic>
        <p:nvPicPr>
          <p:cNvPr id="9" name="Segnaposto contenuto 3">
            <a:extLst>
              <a:ext uri="{FF2B5EF4-FFF2-40B4-BE49-F238E27FC236}">
                <a16:creationId xmlns:a16="http://schemas.microsoft.com/office/drawing/2014/main" id="{14B11514-E9F9-463B-98B7-4A1ABC326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134"/>
          <a:stretch/>
        </p:blipFill>
        <p:spPr>
          <a:xfrm>
            <a:off x="6937992" y="2593974"/>
            <a:ext cx="5254008" cy="31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488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47" r="1" b="409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92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Z:\Animatore\COLLABORATRICE\PUBBLICAZIONE RESOCONTO\Attività istituzionali\Misura 311 az 1-2-3-5\Masserie sociali az.3\oasi san felice\IMG_3696.JPG"/>
          <p:cNvPicPr>
            <a:picLocks noChangeAspect="1" noChangeArrowheads="1"/>
          </p:cNvPicPr>
          <p:nvPr/>
        </p:nvPicPr>
        <p:blipFill rotWithShape="1">
          <a:blip r:embed="rId2" cstate="print"/>
          <a:srcRect l="644" r="15774"/>
          <a:stretch/>
        </p:blipFill>
        <p:spPr bwMode="auto">
          <a:xfrm>
            <a:off x="-6" y="10"/>
            <a:ext cx="7642746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/>
              <a:t>Realizzate</a:t>
            </a:r>
            <a:r>
              <a:rPr lang="en-US" sz="2400" b="1" dirty="0"/>
              <a:t> 3 </a:t>
            </a:r>
            <a:r>
              <a:rPr lang="en-US" sz="2400" b="1" dirty="0" err="1"/>
              <a:t>Fattorie</a:t>
            </a:r>
            <a:r>
              <a:rPr lang="en-US" sz="2400" b="1" dirty="0"/>
              <a:t> </a:t>
            </a:r>
            <a:r>
              <a:rPr lang="en-US" sz="2400" b="1" dirty="0" err="1"/>
              <a:t>sociali</a:t>
            </a:r>
            <a:endParaRPr lang="en-US" sz="2400" b="1" dirty="0"/>
          </a:p>
        </p:txBody>
      </p:sp>
      <p:pic>
        <p:nvPicPr>
          <p:cNvPr id="2050" name="Picture 2" descr="Z:\Animatore\COLLABORATRICE\PUBBLICAZIONE RESOCONTO\Attività istituzionali\Misura 311 az 1-2-3-5\Masserie sociali az.3\la notte\donato la notte\11234979_819606554774577_6109732046002657471_n.jpg"/>
          <p:cNvPicPr>
            <a:picLocks noChangeAspect="1" noChangeArrowheads="1"/>
          </p:cNvPicPr>
          <p:nvPr/>
        </p:nvPicPr>
        <p:blipFill rotWithShape="1">
          <a:blip r:embed="rId3"/>
          <a:srcRect l="14567" r="11752" b="3"/>
          <a:stretch/>
        </p:blipFill>
        <p:spPr bwMode="auto">
          <a:xfrm>
            <a:off x="7809454" y="1"/>
            <a:ext cx="4382546" cy="334564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1" name="Picture 3" descr="Z:\Animatore\COLLABORATRICE\PUBBLICAZIONE RESOCONTO\Attività istituzionali\Misura 311 az 1-2-3-5\Masserie sociali az.3\oasi san felice\1094530_602478606541653_5072329857735199108_o (2)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/>
          <a:srcRect l="23929" r="2390" b="3"/>
          <a:stretch/>
        </p:blipFill>
        <p:spPr bwMode="auto">
          <a:xfrm>
            <a:off x="7809462" y="3512354"/>
            <a:ext cx="4382545" cy="334564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Segnaposto contenuto 12">
            <a:extLst>
              <a:ext uri="{FF2B5EF4-FFF2-40B4-BE49-F238E27FC236}">
                <a16:creationId xmlns:a16="http://schemas.microsoft.com/office/drawing/2014/main" id="{B7B9C829-6B2A-4927-AA84-DE9235D4C72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298220" y="3969799"/>
          <a:ext cx="3569303" cy="2269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55349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magine 5" descr="Immagine che contiene testo, Mongolfiera, schermata, pallone&#10;&#10;Descrizione generata automaticamente">
            <a:extLst>
              <a:ext uri="{FF2B5EF4-FFF2-40B4-BE49-F238E27FC236}">
                <a16:creationId xmlns:a16="http://schemas.microsoft.com/office/drawing/2014/main" id="{4E5DC544-FD32-48B2-8239-F21787867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2271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Immagine 6" descr="Immagine che contiene interno, presentazione, testo, muro&#10;&#10;Descrizione generata automaticamente">
            <a:extLst>
              <a:ext uri="{FF2B5EF4-FFF2-40B4-BE49-F238E27FC236}">
                <a16:creationId xmlns:a16="http://schemas.microsoft.com/office/drawing/2014/main" id="{AF14C10A-F2CC-4DE4-B8D7-BFFF4F3904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" r="-3" b="1378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8" name="Immagine 7" descr="Immagine che contiene uomo, vestiti, interno, muro&#10;&#10;Descrizione generata automaticamente">
            <a:extLst>
              <a:ext uri="{FF2B5EF4-FFF2-40B4-BE49-F238E27FC236}">
                <a16:creationId xmlns:a16="http://schemas.microsoft.com/office/drawing/2014/main" id="{AE7B31A4-B1AA-4024-AF88-A536367A32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904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6090919" y="3451953"/>
            <a:ext cx="2642191" cy="64698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6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Costituita rete di impresa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6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Piattaforma Commerciale</a:t>
            </a: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8980856" y="1974451"/>
            <a:ext cx="1778910" cy="715089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 algn="ctr" eaLnBrk="1" hangingPunct="1">
              <a:buClr>
                <a:srgbClr val="000000"/>
              </a:buClr>
              <a:buSzPct val="100000"/>
              <a:defRPr b="1" cap="small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 con la Ristorazione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4680452" y="1982973"/>
            <a:ext cx="1780176" cy="715089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 con i GAS</a:t>
            </a:r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7632358" y="4950030"/>
            <a:ext cx="1780176" cy="715089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 algn="ctr" eaLnBrk="1" hangingPunct="1">
              <a:buClr>
                <a:srgbClr val="000000"/>
              </a:buClr>
              <a:buSzPct val="100000"/>
              <a:defRPr b="1" cap="small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Mercati dalla Terra al Mare</a:t>
            </a:r>
          </a:p>
        </p:txBody>
      </p:sp>
      <p:sp>
        <p:nvSpPr>
          <p:cNvPr id="14" name="CasellaDiTesto 13"/>
          <p:cNvSpPr txBox="1">
            <a:spLocks noChangeArrowheads="1"/>
          </p:cNvSpPr>
          <p:nvPr/>
        </p:nvSpPr>
        <p:spPr bwMode="auto">
          <a:xfrm>
            <a:off x="6830654" y="2384874"/>
            <a:ext cx="1780176" cy="408623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 algn="ctr" eaLnBrk="1" hangingPunct="1">
              <a:buClr>
                <a:srgbClr val="000000"/>
              </a:buClr>
              <a:buSzPct val="100000"/>
              <a:defRPr b="1" cap="small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Outlet</a:t>
            </a:r>
          </a:p>
        </p:txBody>
      </p:sp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4732073" y="4474565"/>
            <a:ext cx="1778910" cy="1328023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 algn="ctr" eaLnBrk="1" hangingPunct="1">
              <a:buClr>
                <a:srgbClr val="000000"/>
              </a:buClr>
              <a:buSzPct val="100000"/>
              <a:defRPr b="1" cap="small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8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 con le Mense scolastiche e ospedaliere</a:t>
            </a:r>
          </a:p>
        </p:txBody>
      </p:sp>
      <p:cxnSp>
        <p:nvCxnSpPr>
          <p:cNvPr id="3" name="Connettore 2 2"/>
          <p:cNvCxnSpPr/>
          <p:nvPr/>
        </p:nvCxnSpPr>
        <p:spPr>
          <a:xfrm flipH="1" flipV="1">
            <a:off x="5872386" y="2847416"/>
            <a:ext cx="218533" cy="522779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8878662" y="2869627"/>
            <a:ext cx="622256" cy="652078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7877049" y="4357832"/>
            <a:ext cx="387620" cy="461355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 flipH="1">
            <a:off x="6616198" y="4372540"/>
            <a:ext cx="511188" cy="480290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V="1">
            <a:off x="7632358" y="2847416"/>
            <a:ext cx="1408" cy="494203"/>
          </a:xfrm>
          <a:prstGeom prst="straightConnector1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" y="1982973"/>
            <a:ext cx="3541571" cy="2656178"/>
          </a:xfrm>
          <a:prstGeom prst="rect">
            <a:avLst/>
          </a:prstGeom>
        </p:spPr>
      </p:pic>
      <p:sp>
        <p:nvSpPr>
          <p:cNvPr id="2" name="Freccia destra con strisce 1">
            <a:extLst>
              <a:ext uri="{FF2B5EF4-FFF2-40B4-BE49-F238E27FC236}">
                <a16:creationId xmlns:a16="http://schemas.microsoft.com/office/drawing/2014/main" id="{CD6B72CB-094A-44A3-8F21-C8DCBFDEF704}"/>
              </a:ext>
            </a:extLst>
          </p:cNvPr>
          <p:cNvSpPr/>
          <p:nvPr/>
        </p:nvSpPr>
        <p:spPr>
          <a:xfrm>
            <a:off x="3720351" y="3167610"/>
            <a:ext cx="907139" cy="522779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340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93" r="1" b="4981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12772" r="17006" b="-1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>
              <a:buClr>
                <a:srgbClr val="000000"/>
              </a:buClr>
              <a:buSzPct val="100000"/>
            </a:pPr>
            <a:r>
              <a:rPr lang="en-US" sz="1500" b="1" kern="1200" cap="sm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 Mercato dalla Terra al Mare: </a:t>
            </a:r>
            <a:br>
              <a:rPr lang="en-US" sz="1500" b="1" kern="1200" cap="small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500" b="1" kern="1200" cap="small">
                <a:solidFill>
                  <a:schemeClr val="bg1"/>
                </a:solidFill>
                <a:latin typeface="+mj-lt"/>
                <a:ea typeface="+mj-ea"/>
                <a:cs typeface="+mj-cs"/>
              </a:rPr>
              <a:t>Il viaggio attraverso le eccellenze del territorio</a:t>
            </a:r>
          </a:p>
        </p:txBody>
      </p:sp>
      <p:sp>
        <p:nvSpPr>
          <p:cNvPr id="7" name="Rettangolo 6"/>
          <p:cNvSpPr/>
          <p:nvPr/>
        </p:nvSpPr>
        <p:spPr>
          <a:xfrm>
            <a:off x="5913120" y="3876005"/>
            <a:ext cx="5997066" cy="24067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LA NASCITA DEL BRAND “DALLA TERRA AL MARE” E DEL FORMAT ATTRAVERSO CUI VALORIZZARE L’INTERAZIONE FRA I PRODOTTI DELLA TERRA E DEL MARE</a:t>
            </a:r>
          </a:p>
        </p:txBody>
      </p:sp>
    </p:spTree>
    <p:extLst>
      <p:ext uri="{BB962C8B-B14F-4D97-AF65-F5344CB8AC3E}">
        <p14:creationId xmlns:p14="http://schemas.microsoft.com/office/powerpoint/2010/main" val="21472716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12429" b="1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227DD1-F0AE-4715-8674-3D873692E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0" r="18093" b="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t="16774" r="3" b="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741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1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magine 11" descr="Immagine che contiene testo, lettera, Carattere, busta&#10;&#10;Descrizione generata automaticamente">
            <a:extLst>
              <a:ext uri="{FF2B5EF4-FFF2-40B4-BE49-F238E27FC236}">
                <a16:creationId xmlns:a16="http://schemas.microsoft.com/office/drawing/2014/main" id="{825BE57A-3619-426F-8168-0B084F93D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7"/>
          <a:stretch/>
        </p:blipFill>
        <p:spPr>
          <a:xfrm>
            <a:off x="1" y="10"/>
            <a:ext cx="6099048" cy="34289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99207D-B6B3-4FF6-8116-FCBF92213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5040"/>
          <a:stretch/>
        </p:blipFill>
        <p:spPr>
          <a:xfrm>
            <a:off x="6092952" y="10"/>
            <a:ext cx="6099048" cy="342899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37644E4-9C0A-424C-8524-74BB5E8D8D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r="-1" b="16091"/>
          <a:stretch/>
        </p:blipFill>
        <p:spPr>
          <a:xfrm>
            <a:off x="1" y="3429000"/>
            <a:ext cx="6099048" cy="3429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/>
          <a:srcRect l="22401" r="18459"/>
          <a:stretch/>
        </p:blipFill>
        <p:spPr>
          <a:xfrm>
            <a:off x="6092952" y="3429000"/>
            <a:ext cx="609904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444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 r="-4" b="-4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1" r="-2" b="14611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35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2" r="2" b="34605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" r="-2" b="27212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5488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5536865" y="1468854"/>
            <a:ext cx="6655135" cy="10461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INTERAZIONE ORIZZONTALE E VERTICALE DI PESCA E AGRICOLTURA CON GLI ALTRI SETTORI DELL’ECONOMIA LOCALE: </a:t>
            </a:r>
          </a:p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TURISMO, COMMERCIO, ARTIGIANATO, CULTURA, SOCIALE</a:t>
            </a:r>
          </a:p>
        </p:txBody>
      </p:sp>
      <p:sp>
        <p:nvSpPr>
          <p:cNvPr id="14" name="Ovale 13"/>
          <p:cNvSpPr/>
          <p:nvPr/>
        </p:nvSpPr>
        <p:spPr>
          <a:xfrm>
            <a:off x="2571417" y="2847925"/>
            <a:ext cx="3237306" cy="236676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e 14"/>
          <p:cNvSpPr/>
          <p:nvPr/>
        </p:nvSpPr>
        <p:spPr>
          <a:xfrm>
            <a:off x="3909024" y="2847925"/>
            <a:ext cx="3163014" cy="2366761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681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55" y="3306699"/>
            <a:ext cx="98107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mmagine 10" descr="C:\Users\Postazione02\Desktop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75" y="3411474"/>
            <a:ext cx="9017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tangolo arrotondato 17"/>
          <p:cNvSpPr>
            <a:spLocks noChangeArrowheads="1"/>
          </p:cNvSpPr>
          <p:nvPr/>
        </p:nvSpPr>
        <p:spPr bwMode="auto">
          <a:xfrm>
            <a:off x="4274803" y="1150555"/>
            <a:ext cx="1262062" cy="46355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altLang="it-IT" sz="16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turismo</a:t>
            </a:r>
          </a:p>
        </p:txBody>
      </p:sp>
      <p:pic>
        <p:nvPicPr>
          <p:cNvPr id="28684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812" y="1564542"/>
            <a:ext cx="12620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54" y="3336924"/>
            <a:ext cx="1251643" cy="1293007"/>
          </a:xfrm>
          <a:prstGeom prst="rect">
            <a:avLst/>
          </a:prstGeom>
          <a:noFill/>
          <a:ln w="222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tangolo 29"/>
          <p:cNvSpPr>
            <a:spLocks noChangeArrowheads="1"/>
          </p:cNvSpPr>
          <p:nvPr/>
        </p:nvSpPr>
        <p:spPr bwMode="auto">
          <a:xfrm>
            <a:off x="7407742" y="2832128"/>
            <a:ext cx="1313065" cy="493548"/>
          </a:xfrm>
          <a:prstGeom prst="rect">
            <a:avLst/>
          </a:prstGeom>
          <a:solidFill>
            <a:srgbClr val="FF0066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6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commercio</a:t>
            </a:r>
          </a:p>
        </p:txBody>
      </p:sp>
      <p:sp>
        <p:nvSpPr>
          <p:cNvPr id="31" name="Rettangolo 30"/>
          <p:cNvSpPr>
            <a:spLocks noChangeArrowheads="1"/>
          </p:cNvSpPr>
          <p:nvPr/>
        </p:nvSpPr>
        <p:spPr bwMode="auto">
          <a:xfrm>
            <a:off x="4168617" y="3748785"/>
            <a:ext cx="1419099" cy="477838"/>
          </a:xfrm>
          <a:prstGeom prst="rect">
            <a:avLst/>
          </a:prstGeom>
          <a:solidFill>
            <a:srgbClr val="002060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altLang="it-IT" sz="16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TERRITORIO</a:t>
            </a:r>
          </a:p>
        </p:txBody>
      </p:sp>
      <p:pic>
        <p:nvPicPr>
          <p:cNvPr id="28689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64" y="3180550"/>
            <a:ext cx="1187450" cy="1104900"/>
          </a:xfrm>
          <a:prstGeom prst="rect">
            <a:avLst/>
          </a:prstGeom>
          <a:noFill/>
          <a:ln w="19050">
            <a:solidFill>
              <a:srgbClr val="12EE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ttangolo 31"/>
          <p:cNvSpPr>
            <a:spLocks noChangeArrowheads="1"/>
          </p:cNvSpPr>
          <p:nvPr/>
        </p:nvSpPr>
        <p:spPr bwMode="auto">
          <a:xfrm>
            <a:off x="1005052" y="2661480"/>
            <a:ext cx="1209675" cy="519070"/>
          </a:xfrm>
          <a:prstGeom prst="rect">
            <a:avLst/>
          </a:prstGeom>
          <a:solidFill>
            <a:srgbClr val="12EED9"/>
          </a:solidFill>
          <a:ln w="9525" algn="ctr">
            <a:solidFill>
              <a:srgbClr val="12EED9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altLang="it-IT" sz="16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sociale</a:t>
            </a:r>
          </a:p>
        </p:txBody>
      </p:sp>
      <p:pic>
        <p:nvPicPr>
          <p:cNvPr id="28695" name="Immagin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467" y="4347240"/>
            <a:ext cx="577008" cy="414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Immagin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40" y="3180550"/>
            <a:ext cx="390415" cy="438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96" y="5596647"/>
            <a:ext cx="1409254" cy="1033453"/>
          </a:xfrm>
          <a:prstGeom prst="rect">
            <a:avLst/>
          </a:prstGeom>
          <a:solidFill>
            <a:srgbClr val="FF9900"/>
          </a:solidFill>
          <a:ln w="12700">
            <a:solidFill>
              <a:srgbClr val="FF9900"/>
            </a:solidFill>
          </a:ln>
        </p:spPr>
      </p:pic>
      <p:sp>
        <p:nvSpPr>
          <p:cNvPr id="24" name="Rettangolo 23"/>
          <p:cNvSpPr>
            <a:spLocks noChangeArrowheads="1"/>
          </p:cNvSpPr>
          <p:nvPr/>
        </p:nvSpPr>
        <p:spPr bwMode="auto">
          <a:xfrm>
            <a:off x="6439883" y="5124494"/>
            <a:ext cx="1412894" cy="493548"/>
          </a:xfrm>
          <a:prstGeom prst="rect">
            <a:avLst/>
          </a:prstGeom>
          <a:solidFill>
            <a:srgbClr val="FF9900"/>
          </a:solidFill>
          <a:ln w="9525" algn="ctr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6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artigianato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890" y="5915196"/>
            <a:ext cx="1490957" cy="83318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6" name="Rettangolo 25"/>
          <p:cNvSpPr>
            <a:spLocks noChangeArrowheads="1"/>
          </p:cNvSpPr>
          <p:nvPr/>
        </p:nvSpPr>
        <p:spPr bwMode="auto">
          <a:xfrm>
            <a:off x="3607413" y="5421647"/>
            <a:ext cx="1503942" cy="5036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 algn="ctr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6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cultura</a:t>
            </a:r>
            <a:endParaRPr kumimoji="0" lang="it-IT" alt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144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179182" y="2327395"/>
            <a:ext cx="2508407" cy="8575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IL GAL PONTE LAMA DIVENTA UNA CASE STUDY IN EUROPA</a:t>
            </a:r>
          </a:p>
        </p:txBody>
      </p:sp>
      <p:pic>
        <p:nvPicPr>
          <p:cNvPr id="2050" name="Picture 2" descr="https://scontent-mxp1-1.xx.fbcdn.net/hphotos-xlp1/t31.0-8/12363177_851963531589655_6236788048100614015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94" y="4376195"/>
            <a:ext cx="3283432" cy="24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-mxp1-1.xx.fbcdn.net/hphotos-xap1/t31.0-8/12371018_851963041589704_2986843504884523559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594" y="1571746"/>
            <a:ext cx="3158417" cy="236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82" y="4390173"/>
            <a:ext cx="3363450" cy="243907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011" y="1571746"/>
            <a:ext cx="3567121" cy="236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666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Arte bambini, disegno, lettera&#10;&#10;Descrizione generata automaticamente">
            <a:extLst>
              <a:ext uri="{FF2B5EF4-FFF2-40B4-BE49-F238E27FC236}">
                <a16:creationId xmlns:a16="http://schemas.microsoft.com/office/drawing/2014/main" id="{DA39B4C1-B0F9-3B2D-1F62-5CB758A43F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olo 8">
            <a:extLst>
              <a:ext uri="{FF2B5EF4-FFF2-40B4-BE49-F238E27FC236}">
                <a16:creationId xmlns:a16="http://schemas.microsoft.com/office/drawing/2014/main" id="{B7B356D1-D8CB-B923-067E-FDB2E6C3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4345"/>
            <a:ext cx="10515600" cy="262378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8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PAL 2014-2020</a:t>
            </a:r>
            <a:br>
              <a:rPr lang="it-IT" sz="48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it-IT" sz="48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FINANZIAMENTI ALLE IMPRESE PER </a:t>
            </a:r>
            <a:br>
              <a:rPr lang="it-IT" sz="48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it-IT" sz="4800" dirty="0">
                <a:solidFill>
                  <a:schemeClr val="accent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€ 2.272.768,61</a:t>
            </a:r>
          </a:p>
        </p:txBody>
      </p:sp>
    </p:spTree>
    <p:extLst>
      <p:ext uri="{BB962C8B-B14F-4D97-AF65-F5344CB8AC3E}">
        <p14:creationId xmlns:p14="http://schemas.microsoft.com/office/powerpoint/2010/main" val="1443207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>
            <a:extLst>
              <a:ext uri="{FF2B5EF4-FFF2-40B4-BE49-F238E27FC236}">
                <a16:creationId xmlns:a16="http://schemas.microsoft.com/office/drawing/2014/main" id="{3DE705F1-E24E-4054-BE24-C19BFD89E6C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38150" y="4294564"/>
          <a:ext cx="4833939" cy="11724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4829">
                  <a:extLst>
                    <a:ext uri="{9D8B030D-6E8A-4147-A177-3AD203B41FA5}">
                      <a16:colId xmlns:a16="http://schemas.microsoft.com/office/drawing/2014/main" val="3599672246"/>
                    </a:ext>
                  </a:extLst>
                </a:gridCol>
                <a:gridCol w="474829">
                  <a:extLst>
                    <a:ext uri="{9D8B030D-6E8A-4147-A177-3AD203B41FA5}">
                      <a16:colId xmlns:a16="http://schemas.microsoft.com/office/drawing/2014/main" val="1421246358"/>
                    </a:ext>
                  </a:extLst>
                </a:gridCol>
                <a:gridCol w="474829">
                  <a:extLst>
                    <a:ext uri="{9D8B030D-6E8A-4147-A177-3AD203B41FA5}">
                      <a16:colId xmlns:a16="http://schemas.microsoft.com/office/drawing/2014/main" val="4148984800"/>
                    </a:ext>
                  </a:extLst>
                </a:gridCol>
                <a:gridCol w="474829">
                  <a:extLst>
                    <a:ext uri="{9D8B030D-6E8A-4147-A177-3AD203B41FA5}">
                      <a16:colId xmlns:a16="http://schemas.microsoft.com/office/drawing/2014/main" val="1139969680"/>
                    </a:ext>
                  </a:extLst>
                </a:gridCol>
                <a:gridCol w="474829">
                  <a:extLst>
                    <a:ext uri="{9D8B030D-6E8A-4147-A177-3AD203B41FA5}">
                      <a16:colId xmlns:a16="http://schemas.microsoft.com/office/drawing/2014/main" val="3786499983"/>
                    </a:ext>
                  </a:extLst>
                </a:gridCol>
                <a:gridCol w="474829">
                  <a:extLst>
                    <a:ext uri="{9D8B030D-6E8A-4147-A177-3AD203B41FA5}">
                      <a16:colId xmlns:a16="http://schemas.microsoft.com/office/drawing/2014/main" val="3646010356"/>
                    </a:ext>
                  </a:extLst>
                </a:gridCol>
                <a:gridCol w="474829">
                  <a:extLst>
                    <a:ext uri="{9D8B030D-6E8A-4147-A177-3AD203B41FA5}">
                      <a16:colId xmlns:a16="http://schemas.microsoft.com/office/drawing/2014/main" val="67630719"/>
                    </a:ext>
                  </a:extLst>
                </a:gridCol>
                <a:gridCol w="473326">
                  <a:extLst>
                    <a:ext uri="{9D8B030D-6E8A-4147-A177-3AD203B41FA5}">
                      <a16:colId xmlns:a16="http://schemas.microsoft.com/office/drawing/2014/main" val="270770306"/>
                    </a:ext>
                  </a:extLst>
                </a:gridCol>
                <a:gridCol w="518405">
                  <a:extLst>
                    <a:ext uri="{9D8B030D-6E8A-4147-A177-3AD203B41FA5}">
                      <a16:colId xmlns:a16="http://schemas.microsoft.com/office/drawing/2014/main" val="3415290706"/>
                    </a:ext>
                  </a:extLst>
                </a:gridCol>
                <a:gridCol w="518405">
                  <a:extLst>
                    <a:ext uri="{9D8B030D-6E8A-4147-A177-3AD203B41FA5}">
                      <a16:colId xmlns:a16="http://schemas.microsoft.com/office/drawing/2014/main" val="1205066019"/>
                    </a:ext>
                  </a:extLst>
                </a:gridCol>
              </a:tblGrid>
              <a:tr h="17135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500" u="none" strike="noStrike">
                          <a:effectLst/>
                        </a:rPr>
                        <a:t>SM 19.2 - Dotazione complessiva</a:t>
                      </a:r>
                      <a:endParaRPr lang="it-I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500" u="none" strike="noStrike">
                          <a:effectLst/>
                        </a:rPr>
                        <a:t>Bando Start&amp;Go - Dotazione complessiva</a:t>
                      </a:r>
                      <a:endParaRPr lang="it-I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500" u="none" strike="noStrike">
                          <a:effectLst/>
                        </a:rPr>
                        <a:t>Bando Start&amp;Go - I sportello</a:t>
                      </a:r>
                      <a:endParaRPr lang="it-I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 totale progetti finanziati</a:t>
                      </a:r>
                      <a:endParaRPr lang="it-I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n.totale start up</a:t>
                      </a:r>
                      <a:endParaRPr lang="it-I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extLst>
                  <a:ext uri="{0D108BD9-81ED-4DB2-BD59-A6C34878D82A}">
                    <a16:rowId xmlns:a16="http://schemas.microsoft.com/office/drawing/2014/main" val="2394072484"/>
                  </a:ext>
                </a:extLst>
              </a:tr>
              <a:tr h="27055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Dotazione finanziaria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 domande pervenute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 rinunce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 progetti non ammessi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totale domande finanziate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 start up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500" u="none" strike="noStrike">
                          <a:effectLst/>
                        </a:rPr>
                        <a:t>65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500" u="none" strike="noStrike">
                          <a:effectLst/>
                        </a:rPr>
                        <a:t>38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ctr"/>
                </a:tc>
                <a:extLst>
                  <a:ext uri="{0D108BD9-81ED-4DB2-BD59-A6C34878D82A}">
                    <a16:rowId xmlns:a16="http://schemas.microsoft.com/office/drawing/2014/main" val="678424658"/>
                  </a:ext>
                </a:extLst>
              </a:tr>
              <a:tr h="148806">
                <a:tc rowSpan="4">
                  <a:txBody>
                    <a:bodyPr/>
                    <a:lstStyle/>
                    <a:p>
                      <a:pPr algn="l" fontAlgn="ctr"/>
                      <a:r>
                        <a:rPr lang="it-IT" sz="500" u="none" strike="noStrike">
                          <a:effectLst/>
                        </a:rPr>
                        <a:t>    5.000.000,00 € 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t-IT" sz="500" u="none" strike="noStrike">
                          <a:effectLst/>
                        </a:rPr>
                        <a:t>  2.272.768,61 € 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09" marR="4509" marT="450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    1.800.000,00 € 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63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7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11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45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36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058841"/>
                  </a:ext>
                </a:extLst>
              </a:tr>
              <a:tr h="17135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500" u="none" strike="noStrike">
                          <a:effectLst/>
                        </a:rPr>
                        <a:t>Bando Start&amp;Go - II sportello</a:t>
                      </a:r>
                      <a:endParaRPr lang="it-IT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01702"/>
                  </a:ext>
                </a:extLst>
              </a:tr>
              <a:tr h="27055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Dotazione finanziaria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 domande pervenute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n.rinunce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 progetti non ammessi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totale domande finanziate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500" u="none" strike="noStrike">
                          <a:effectLst/>
                        </a:rPr>
                        <a:t>n. start up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67471"/>
                  </a:ext>
                </a:extLst>
              </a:tr>
              <a:tr h="13978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472.768,61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20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0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0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>
                          <a:effectLst/>
                        </a:rPr>
                        <a:t>20</a:t>
                      </a:r>
                      <a:endParaRPr lang="it-IT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500" u="none" strike="noStrike" dirty="0">
                          <a:effectLst/>
                        </a:rPr>
                        <a:t>2</a:t>
                      </a:r>
                      <a:endParaRPr lang="it-IT" sz="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09" marR="4509" marT="4509" marB="0" anchor="b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358859"/>
                  </a:ext>
                </a:extLst>
              </a:tr>
            </a:tbl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682AD569-123E-4762-F6D7-081E9C936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724" y="4880573"/>
            <a:ext cx="5135719" cy="1370680"/>
          </a:xfrm>
          <a:prstGeom prst="rect">
            <a:avLst/>
          </a:prstGeom>
        </p:spPr>
      </p:pic>
      <p:pic>
        <p:nvPicPr>
          <p:cNvPr id="13" name="Immagine 12" descr="Immagine che contiene testo, Arte bambini, disegno, lettera&#10;&#10;Descrizione generata automaticamente">
            <a:extLst>
              <a:ext uri="{FF2B5EF4-FFF2-40B4-BE49-F238E27FC236}">
                <a16:creationId xmlns:a16="http://schemas.microsoft.com/office/drawing/2014/main" id="{4B3E0C98-504A-CD17-2C51-6C862D5C0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1"/>
            <a:ext cx="12191999" cy="6858000"/>
          </a:xfrm>
          <a:prstGeom prst="rect">
            <a:avLst/>
          </a:prstGeom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E757B620-0088-41A2-BBEB-5052FA282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12644"/>
              </p:ext>
            </p:extLst>
          </p:nvPr>
        </p:nvGraphicFramePr>
        <p:xfrm>
          <a:off x="47894" y="1715590"/>
          <a:ext cx="12109270" cy="5133081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380310">
                  <a:extLst>
                    <a:ext uri="{9D8B030D-6E8A-4147-A177-3AD203B41FA5}">
                      <a16:colId xmlns:a16="http://schemas.microsoft.com/office/drawing/2014/main" val="3901797585"/>
                    </a:ext>
                  </a:extLst>
                </a:gridCol>
                <a:gridCol w="1489166">
                  <a:extLst>
                    <a:ext uri="{9D8B030D-6E8A-4147-A177-3AD203B41FA5}">
                      <a16:colId xmlns:a16="http://schemas.microsoft.com/office/drawing/2014/main" val="3795164428"/>
                    </a:ext>
                  </a:extLst>
                </a:gridCol>
                <a:gridCol w="1480457">
                  <a:extLst>
                    <a:ext uri="{9D8B030D-6E8A-4147-A177-3AD203B41FA5}">
                      <a16:colId xmlns:a16="http://schemas.microsoft.com/office/drawing/2014/main" val="3184265924"/>
                    </a:ext>
                  </a:extLst>
                </a:gridCol>
                <a:gridCol w="1123406">
                  <a:extLst>
                    <a:ext uri="{9D8B030D-6E8A-4147-A177-3AD203B41FA5}">
                      <a16:colId xmlns:a16="http://schemas.microsoft.com/office/drawing/2014/main" val="1203533598"/>
                    </a:ext>
                  </a:extLst>
                </a:gridCol>
                <a:gridCol w="1027611">
                  <a:extLst>
                    <a:ext uri="{9D8B030D-6E8A-4147-A177-3AD203B41FA5}">
                      <a16:colId xmlns:a16="http://schemas.microsoft.com/office/drawing/2014/main" val="2867342672"/>
                    </a:ext>
                  </a:extLst>
                </a:gridCol>
                <a:gridCol w="1189005">
                  <a:extLst>
                    <a:ext uri="{9D8B030D-6E8A-4147-A177-3AD203B41FA5}">
                      <a16:colId xmlns:a16="http://schemas.microsoft.com/office/drawing/2014/main" val="3120900902"/>
                    </a:ext>
                  </a:extLst>
                </a:gridCol>
                <a:gridCol w="1192513">
                  <a:extLst>
                    <a:ext uri="{9D8B030D-6E8A-4147-A177-3AD203B41FA5}">
                      <a16:colId xmlns:a16="http://schemas.microsoft.com/office/drawing/2014/main" val="2273537291"/>
                    </a:ext>
                  </a:extLst>
                </a:gridCol>
                <a:gridCol w="1166207">
                  <a:extLst>
                    <a:ext uri="{9D8B030D-6E8A-4147-A177-3AD203B41FA5}">
                      <a16:colId xmlns:a16="http://schemas.microsoft.com/office/drawing/2014/main" val="615156544"/>
                    </a:ext>
                  </a:extLst>
                </a:gridCol>
                <a:gridCol w="1069755">
                  <a:extLst>
                    <a:ext uri="{9D8B030D-6E8A-4147-A177-3AD203B41FA5}">
                      <a16:colId xmlns:a16="http://schemas.microsoft.com/office/drawing/2014/main" val="1995252335"/>
                    </a:ext>
                  </a:extLst>
                </a:gridCol>
                <a:gridCol w="990840">
                  <a:extLst>
                    <a:ext uri="{9D8B030D-6E8A-4147-A177-3AD203B41FA5}">
                      <a16:colId xmlns:a16="http://schemas.microsoft.com/office/drawing/2014/main" val="169657859"/>
                    </a:ext>
                  </a:extLst>
                </a:gridCol>
              </a:tblGrid>
              <a:tr h="93678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SM 19.2 - Dotazione complessiva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Bando </a:t>
                      </a:r>
                      <a:r>
                        <a:rPr lang="it-IT" sz="20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Start&amp;Go</a:t>
                      </a:r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Dotazione complessiva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Bando Start&amp;Go - I sportello</a:t>
                      </a:r>
                      <a:endParaRPr lang="it-IT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n. totale progetti finanziati</a:t>
                      </a:r>
                      <a:endParaRPr lang="it-IT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1" u="none" strike="noStrike">
                          <a:solidFill>
                            <a:srgbClr val="000000"/>
                          </a:solidFill>
                          <a:effectLst/>
                        </a:rPr>
                        <a:t>n.totale start up</a:t>
                      </a:r>
                      <a:endParaRPr lang="it-IT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4201865"/>
                  </a:ext>
                </a:extLst>
              </a:tr>
              <a:tr h="103476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Dotazione finanziaria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n. domande pervenute</a:t>
                      </a:r>
                      <a:endParaRPr lang="it-IT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n. rinunce</a:t>
                      </a:r>
                      <a:endParaRPr lang="it-IT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n. progetti non ammessi</a:t>
                      </a:r>
                      <a:endParaRPr lang="it-IT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totale domande finanziate</a:t>
                      </a:r>
                      <a:endParaRPr lang="it-IT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n. start up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65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38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2916548"/>
                  </a:ext>
                </a:extLst>
              </a:tr>
              <a:tr h="936782">
                <a:tc rowSpan="4">
                  <a:txBody>
                    <a:bodyPr/>
                    <a:lstStyle/>
                    <a:p>
                      <a:pPr algn="l" fontAlgn="ctr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5.000.000,00 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2.272.768,61</a:t>
                      </a:r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</a:t>
                      </a:r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1.800.000,00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63</a:t>
                      </a:r>
                      <a:endParaRPr lang="it-IT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it-IT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it-IT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45</a:t>
                      </a:r>
                      <a:endParaRPr lang="it-IT" dirty="0"/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36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563151"/>
                  </a:ext>
                </a:extLst>
              </a:tr>
              <a:tr h="65535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Bando </a:t>
                      </a:r>
                      <a:r>
                        <a:rPr lang="it-IT" sz="2000" b="1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Start&amp;Go</a:t>
                      </a:r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- II sportello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074848"/>
                  </a:ext>
                </a:extLst>
              </a:tr>
              <a:tr h="103476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Dotazione finanziaria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n. domande pervenute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n.rinunce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n. progetti non ammessi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totale domande finanziate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2000" b="0" u="none" strike="noStrike">
                          <a:solidFill>
                            <a:srgbClr val="000000"/>
                          </a:solidFill>
                          <a:effectLst/>
                        </a:rPr>
                        <a:t>n. start up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585334"/>
                  </a:ext>
                </a:extLst>
              </a:tr>
              <a:tr h="53463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472.768,61</a:t>
                      </a:r>
                      <a:endParaRPr lang="it-IT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941100"/>
                  </a:ext>
                </a:extLst>
              </a:tr>
            </a:tbl>
          </a:graphicData>
        </a:graphic>
      </p:graphicFrame>
      <p:pic>
        <p:nvPicPr>
          <p:cNvPr id="15" name="Immagine 14" descr="Immagine che contiene cerchio, rosso, Carminio, dardo&#10;&#10;Descrizione generata automaticamente">
            <a:extLst>
              <a:ext uri="{FF2B5EF4-FFF2-40B4-BE49-F238E27FC236}">
                <a16:creationId xmlns:a16="http://schemas.microsoft.com/office/drawing/2014/main" id="{07D8C864-9B4E-412A-BCF8-493CEF2BFB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3282" b="6878"/>
          <a:stretch/>
        </p:blipFill>
        <p:spPr>
          <a:xfrm>
            <a:off x="10302285" y="9329"/>
            <a:ext cx="2098721" cy="202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61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07619" y="1754725"/>
            <a:ext cx="11906053" cy="3006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FOTOVOLTAICO E BIOMASSE</a:t>
            </a:r>
            <a:r>
              <a:rPr lang="it-IT" dirty="0"/>
              <a:t>: </a:t>
            </a:r>
            <a:r>
              <a:rPr lang="it-IT" b="1" dirty="0"/>
              <a:t>15 Aziende finanziate</a:t>
            </a:r>
          </a:p>
          <a:p>
            <a:pPr marL="0" indent="0">
              <a:buNone/>
            </a:pPr>
            <a:r>
              <a:rPr lang="it-IT" sz="3600" b="1" dirty="0"/>
              <a:t>FINANZIAMENTI CONCESSI € 487.170,41 </a:t>
            </a:r>
          </a:p>
          <a:p>
            <a:pPr marL="0" indent="0">
              <a:buNone/>
            </a:pPr>
            <a:r>
              <a:rPr lang="it-IT" b="1" dirty="0"/>
              <a:t>volume di investimenti sviluppato sul territorio per oltre € 974.340,82</a:t>
            </a: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8F9029C6-952B-4701-B192-AA5A47E13323}"/>
              </a:ext>
            </a:extLst>
          </p:cNvPr>
          <p:cNvGraphicFramePr/>
          <p:nvPr/>
        </p:nvGraphicFramePr>
        <p:xfrm>
          <a:off x="3796145" y="3519055"/>
          <a:ext cx="5873961" cy="3440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281141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4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prodotti da forno, dessert, Spuntino, cottura al forno&#10;&#10;Descrizione generata automaticamente">
            <a:extLst>
              <a:ext uri="{FF2B5EF4-FFF2-40B4-BE49-F238E27FC236}">
                <a16:creationId xmlns:a16="http://schemas.microsoft.com/office/drawing/2014/main" id="{F0784DA9-0452-4C39-F0B4-A9A9B472C5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7" r="-2" b="14291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Segnaposto contenuto 4" descr="Immagine che contiene testo, verdura, cibo, design&#10;&#10;Descrizione generata automaticamente">
            <a:extLst>
              <a:ext uri="{FF2B5EF4-FFF2-40B4-BE49-F238E27FC236}">
                <a16:creationId xmlns:a16="http://schemas.microsoft.com/office/drawing/2014/main" id="{B3248C9D-096B-A663-2D4C-BD7299E1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" r="-1" b="11530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9" name="Immagine 8" descr="Immagine che contiene dessert, Spuntino, latticino, gelato&#10;&#10;Descrizione generata automaticamente">
            <a:extLst>
              <a:ext uri="{FF2B5EF4-FFF2-40B4-BE49-F238E27FC236}">
                <a16:creationId xmlns:a16="http://schemas.microsoft.com/office/drawing/2014/main" id="{76EA1737-98A2-FFCC-900C-EF31E89006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8" r="-1" b="17233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0AD9935-374B-72D4-4C48-82497E4B2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80" y="4197370"/>
            <a:ext cx="6256765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400" b="1" kern="1200" dirty="0">
                <a:solidFill>
                  <a:srgbClr val="00B050"/>
                </a:solidFill>
                <a:latin typeface="Aptos" panose="020B0004020202020204" pitchFamily="34" charset="0"/>
              </a:rPr>
              <a:t>           GELATERIA ALEXART </a:t>
            </a:r>
          </a:p>
        </p:txBody>
      </p:sp>
    </p:spTree>
    <p:extLst>
      <p:ext uri="{BB962C8B-B14F-4D97-AF65-F5344CB8AC3E}">
        <p14:creationId xmlns:p14="http://schemas.microsoft.com/office/powerpoint/2010/main" val="42017253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magine 10" descr="Immagine che contiene attrezzature sportive, Palestra, metallo, Pesi&#10;&#10;Descrizione generata automaticamente">
            <a:extLst>
              <a:ext uri="{FF2B5EF4-FFF2-40B4-BE49-F238E27FC236}">
                <a16:creationId xmlns:a16="http://schemas.microsoft.com/office/drawing/2014/main" id="{BCB5D3AD-3503-9E7F-0314-F0108ED8BD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9" r="-4" b="1534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7" name="Immagine 6" descr="Immagine che contiene Palestra, attrezzature sportive, Sollevamento pesi, Resistance training&#10;&#10;Descrizione generata automaticamente">
            <a:extLst>
              <a:ext uri="{FF2B5EF4-FFF2-40B4-BE49-F238E27FC236}">
                <a16:creationId xmlns:a16="http://schemas.microsoft.com/office/drawing/2014/main" id="{D3724CA0-6E98-E52F-21D9-A64EBE8D6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618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9" name="Immagine 8" descr="Immagine che contiene pavimento, attrezzature sportive, Palestra, Pavimentazione&#10;&#10;Descrizione generata automaticamente">
            <a:extLst>
              <a:ext uri="{FF2B5EF4-FFF2-40B4-BE49-F238E27FC236}">
                <a16:creationId xmlns:a16="http://schemas.microsoft.com/office/drawing/2014/main" id="{FDF673B6-E03A-5E02-A70C-4E7198EFC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4" r="-1" b="18152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Segnaposto contenuto 4" descr="Immagine che contiene soffitto, interno, attrezzature sportive, Palestra&#10;&#10;Descrizione generata automaticamente">
            <a:extLst>
              <a:ext uri="{FF2B5EF4-FFF2-40B4-BE49-F238E27FC236}">
                <a16:creationId xmlns:a16="http://schemas.microsoft.com/office/drawing/2014/main" id="{D1C3F88B-EF2A-89C2-EF9F-1FA0051F0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4" b="16694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66DCF9F-0A7E-B253-D601-F3E54BECC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169" y="4197368"/>
            <a:ext cx="6515464" cy="14713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700" kern="12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3700" kern="12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700" b="1" kern="1200" dirty="0">
                <a:solidFill>
                  <a:srgbClr val="FF0000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    </a:t>
            </a:r>
            <a:r>
              <a:rPr lang="en-US" sz="3700" b="1" kern="1200" dirty="0">
                <a:solidFill>
                  <a:srgbClr val="00B050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PALESTRA ÈLITE CLUB</a:t>
            </a:r>
          </a:p>
        </p:txBody>
      </p:sp>
    </p:spTree>
    <p:extLst>
      <p:ext uri="{BB962C8B-B14F-4D97-AF65-F5344CB8AC3E}">
        <p14:creationId xmlns:p14="http://schemas.microsoft.com/office/powerpoint/2010/main" val="2816740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interno, muro, stanza, scena&#10;&#10;Descrizione generata automaticamente">
            <a:extLst>
              <a:ext uri="{FF2B5EF4-FFF2-40B4-BE49-F238E27FC236}">
                <a16:creationId xmlns:a16="http://schemas.microsoft.com/office/drawing/2014/main" id="{C7D4815A-A99E-D9DD-0D79-17BD72BA7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8"/>
          <a:stretch/>
        </p:blipFill>
        <p:spPr>
          <a:xfrm>
            <a:off x="3238" y="-2"/>
            <a:ext cx="12188762" cy="6858000"/>
          </a:xfrm>
          <a:prstGeom prst="rect">
            <a:avLst/>
          </a:prstGeom>
        </p:spPr>
      </p:pic>
      <p:pic>
        <p:nvPicPr>
          <p:cNvPr id="15" name="Immagine 14" descr="Immagine che contiene muro, interno, interior design, specchio&#10;&#10;Descrizione generata automaticamente">
            <a:extLst>
              <a:ext uri="{FF2B5EF4-FFF2-40B4-BE49-F238E27FC236}">
                <a16:creationId xmlns:a16="http://schemas.microsoft.com/office/drawing/2014/main" id="{10C8E231-7A87-C32C-2D24-29C1BE7F92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r="2248" b="3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7" name="Immagine 16" descr="Immagine che contiene natale, muro, albero di Natale, interno&#10;&#10;Descrizione generata automaticamente">
            <a:extLst>
              <a:ext uri="{FF2B5EF4-FFF2-40B4-BE49-F238E27FC236}">
                <a16:creationId xmlns:a16="http://schemas.microsoft.com/office/drawing/2014/main" id="{CCF88CFA-D788-4D1A-F293-02F186B464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r="1041" b="-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pic>
        <p:nvPicPr>
          <p:cNvPr id="30" name="Immagine 29" descr="Immagine che contiene fiore, testo, design&#10;&#10;Descrizione generata automaticamente">
            <a:extLst>
              <a:ext uri="{FF2B5EF4-FFF2-40B4-BE49-F238E27FC236}">
                <a16:creationId xmlns:a16="http://schemas.microsoft.com/office/drawing/2014/main" id="{05F2180C-156B-546D-145D-436CCE22CA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9" y="5228228"/>
            <a:ext cx="2617893" cy="1352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4974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interno, muro, interior design, vaso&#10;&#10;Descrizione generata automaticamente">
            <a:extLst>
              <a:ext uri="{FF2B5EF4-FFF2-40B4-BE49-F238E27FC236}">
                <a16:creationId xmlns:a16="http://schemas.microsoft.com/office/drawing/2014/main" id="{7D4ECAC3-7F04-81F9-A5F7-04E34C9FF8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egnaposto contenuto 4" descr="Immagine che contiene testo, schermata, Carattere, Blu elettrico&#10;&#10;Descrizione generata automaticamente">
            <a:extLst>
              <a:ext uri="{FF2B5EF4-FFF2-40B4-BE49-F238E27FC236}">
                <a16:creationId xmlns:a16="http://schemas.microsoft.com/office/drawing/2014/main" id="{7A4B289B-D3D2-C82D-994B-D0159D4A8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18" y="1436928"/>
            <a:ext cx="3840163" cy="3663950"/>
          </a:xfrm>
        </p:spPr>
      </p:pic>
      <p:pic>
        <p:nvPicPr>
          <p:cNvPr id="7" name="Immagine 6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F12CAF9B-F440-EF07-C1D5-2443A4944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21" y="2074363"/>
            <a:ext cx="3595688" cy="406135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9563ACE-B2A4-E4C4-84C3-B689BB2F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91" y="242388"/>
            <a:ext cx="2752354" cy="2709275"/>
          </a:xfrm>
          <a:prstGeom prst="rect">
            <a:avLst/>
          </a:prstGeom>
          <a:solidFill>
            <a:srgbClr val="333760"/>
          </a:solidFill>
          <a:ln>
            <a:solidFill>
              <a:srgbClr val="33376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i="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MATE' APARTMENTS </a:t>
            </a:r>
            <a:br>
              <a:rPr lang="en-US" sz="2800" b="1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859024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magine 6" descr="Immagine che contiene testo, Ruota di bicicletta, attrezzature sportive, Veicolo terrestre&#10;&#10;Descrizione generata automaticamente">
            <a:extLst>
              <a:ext uri="{FF2B5EF4-FFF2-40B4-BE49-F238E27FC236}">
                <a16:creationId xmlns:a16="http://schemas.microsoft.com/office/drawing/2014/main" id="{E11156B3-ADAE-A91B-261D-5C50DA242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6" r="11617" b="2"/>
          <a:stretch/>
        </p:blipFill>
        <p:spPr>
          <a:xfrm>
            <a:off x="88566" y="93804"/>
            <a:ext cx="3003123" cy="3892380"/>
          </a:xfrm>
          <a:prstGeom prst="rect">
            <a:avLst/>
          </a:prstGeom>
        </p:spPr>
      </p:pic>
      <p:pic>
        <p:nvPicPr>
          <p:cNvPr id="13" name="Immagine 12" descr="Immagine che contiene aria aperta, ruota, acqua, veicolo&#10;&#10;Descrizione generata automaticamente">
            <a:extLst>
              <a:ext uri="{FF2B5EF4-FFF2-40B4-BE49-F238E27FC236}">
                <a16:creationId xmlns:a16="http://schemas.microsoft.com/office/drawing/2014/main" id="{939267ED-6393-B789-07E5-FDC2BFE0B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" r="3" b="6706"/>
          <a:stretch/>
        </p:blipFill>
        <p:spPr>
          <a:xfrm>
            <a:off x="3180257" y="10"/>
            <a:ext cx="3016307" cy="2785935"/>
          </a:xfrm>
          <a:prstGeom prst="rect">
            <a:avLst/>
          </a:prstGeom>
        </p:spPr>
      </p:pic>
      <p:pic>
        <p:nvPicPr>
          <p:cNvPr id="9" name="Immagine 8" descr="Immagine che contiene aria aperta, bici, cielo, Ruota di bicicletta&#10;&#10;Descrizione generata automaticamente">
            <a:extLst>
              <a:ext uri="{FF2B5EF4-FFF2-40B4-BE49-F238E27FC236}">
                <a16:creationId xmlns:a16="http://schemas.microsoft.com/office/drawing/2014/main" id="{B17242E3-B2F5-CFAB-6A0F-E8C88A3C84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r="9310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</p:spPr>
      </p:pic>
      <p:pic>
        <p:nvPicPr>
          <p:cNvPr id="11" name="Immagine 10" descr="Immagine che contiene persona, ruota, calzature, vestiti&#10;&#10;Descrizione generata automaticamente">
            <a:extLst>
              <a:ext uri="{FF2B5EF4-FFF2-40B4-BE49-F238E27FC236}">
                <a16:creationId xmlns:a16="http://schemas.microsoft.com/office/drawing/2014/main" id="{5E58B07E-CD0C-C161-0A9F-B76F27E516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r="-4" b="6"/>
          <a:stretch/>
        </p:blipFill>
        <p:spPr>
          <a:xfrm>
            <a:off x="3180257" y="2957665"/>
            <a:ext cx="3016307" cy="3900335"/>
          </a:xfrm>
          <a:prstGeom prst="rect">
            <a:avLst/>
          </a:prstGeom>
        </p:spPr>
      </p:pic>
      <p:pic>
        <p:nvPicPr>
          <p:cNvPr id="17" name="Segnaposto contenuto 16" descr="Immagine che contiene schermata, Elementi grafici, Policromia&#10;&#10;Descrizione generata automaticamente">
            <a:extLst>
              <a:ext uri="{FF2B5EF4-FFF2-40B4-BE49-F238E27FC236}">
                <a16:creationId xmlns:a16="http://schemas.microsoft.com/office/drawing/2014/main" id="{18758D7C-7B34-8560-1C1C-2B9579921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25" y="1990725"/>
            <a:ext cx="4524375" cy="2876550"/>
          </a:xfrm>
        </p:spPr>
      </p:pic>
    </p:spTree>
    <p:extLst>
      <p:ext uri="{BB962C8B-B14F-4D97-AF65-F5344CB8AC3E}">
        <p14:creationId xmlns:p14="http://schemas.microsoft.com/office/powerpoint/2010/main" val="15557321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magine 10" descr="Immagine che contiene interno, muro, interior design, arredo&#10;&#10;Descrizione generata automaticamente">
            <a:extLst>
              <a:ext uri="{FF2B5EF4-FFF2-40B4-BE49-F238E27FC236}">
                <a16:creationId xmlns:a16="http://schemas.microsoft.com/office/drawing/2014/main" id="{B515725B-A2A9-766A-88EC-0448DDE4FB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r="33000" b="-3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7" name="Immagine 6" descr="Immagine che contiene muro, interno, letto, pavimento&#10;&#10;Descrizione generata automaticamente">
            <a:extLst>
              <a:ext uri="{FF2B5EF4-FFF2-40B4-BE49-F238E27FC236}">
                <a16:creationId xmlns:a16="http://schemas.microsoft.com/office/drawing/2014/main" id="{E80F92F5-A8DE-C6B3-F070-3DB6D08BDD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24332" b="-1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9" name="Immagine 8" descr="Immagine che contiene muro, interno, lenzuola, Telaio del letto&#10;&#10;Descrizione generata automaticamente">
            <a:extLst>
              <a:ext uri="{FF2B5EF4-FFF2-40B4-BE49-F238E27FC236}">
                <a16:creationId xmlns:a16="http://schemas.microsoft.com/office/drawing/2014/main" id="{20A2807B-1AF5-B707-0CB5-B979CBB10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r="20807" b="-1"/>
          <a:stretch/>
        </p:blipFill>
        <p:spPr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Segnaposto contenuto 4" descr="Immagine che contiene interno, muro, Bancone, Elettrodomestico&#10;&#10;Descrizione generata automaticamente">
            <a:extLst>
              <a:ext uri="{FF2B5EF4-FFF2-40B4-BE49-F238E27FC236}">
                <a16:creationId xmlns:a16="http://schemas.microsoft.com/office/drawing/2014/main" id="{33EC460C-63A6-7003-51A0-D7C0459A29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1" b="18293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987CC1-00EC-F13B-58FC-AF4413A75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76" y="4720838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b="1" kern="1200" dirty="0">
                <a:solidFill>
                  <a:srgbClr val="00B050"/>
                </a:solidFill>
                <a:latin typeface="Aptos" panose="020B0004020202020204" pitchFamily="34" charset="0"/>
              </a:rPr>
              <a:t>B&amp;B PEROTTI 23</a:t>
            </a:r>
          </a:p>
        </p:txBody>
      </p:sp>
    </p:spTree>
    <p:extLst>
      <p:ext uri="{BB962C8B-B14F-4D97-AF65-F5344CB8AC3E}">
        <p14:creationId xmlns:p14="http://schemas.microsoft.com/office/powerpoint/2010/main" val="40777617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arredo, Tavolo da cucina e da pranzo, tavolino da caffè, sgabello&#10;&#10;Descrizione generata automaticamente">
            <a:extLst>
              <a:ext uri="{FF2B5EF4-FFF2-40B4-BE49-F238E27FC236}">
                <a16:creationId xmlns:a16="http://schemas.microsoft.com/office/drawing/2014/main" id="{984C0DF9-4E8B-0EA2-6D06-C3324EA98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 r="1" b="34702"/>
          <a:stretch/>
        </p:blipFill>
        <p:spPr>
          <a:xfrm>
            <a:off x="-6" y="-114300"/>
            <a:ext cx="7642746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id="{6F0AD6D4-39B3-6F7C-79F8-89FA7A1760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6" r="3" b="32393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Segnaposto contenuto 10" descr="Immagine che contiene interno, pavimento, muro, Mobilio&#10;&#10;Descrizione generata automaticamente">
            <a:extLst>
              <a:ext uri="{FF2B5EF4-FFF2-40B4-BE49-F238E27FC236}">
                <a16:creationId xmlns:a16="http://schemas.microsoft.com/office/drawing/2014/main" id="{E2D5D984-64A3-3D79-E3CD-1060C8556D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4" r="3" b="56535"/>
          <a:stretch/>
        </p:blipFill>
        <p:spPr>
          <a:xfrm>
            <a:off x="7713633" y="2290957"/>
            <a:ext cx="4543426" cy="2276086"/>
          </a:xfrm>
          <a:prstGeom prst="rect">
            <a:avLst/>
          </a:prstGeom>
        </p:spPr>
      </p:pic>
      <p:pic>
        <p:nvPicPr>
          <p:cNvPr id="9" name="Immagine 8" descr="Immagine che contiene aria aperta, tavolo, arredo, ombreggiato&#10;&#10;Descrizione generata automaticamente">
            <a:extLst>
              <a:ext uri="{FF2B5EF4-FFF2-40B4-BE49-F238E27FC236}">
                <a16:creationId xmlns:a16="http://schemas.microsoft.com/office/drawing/2014/main" id="{716A4BBF-6FAE-67DD-4A4A-9B87018B13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94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pic>
        <p:nvPicPr>
          <p:cNvPr id="21" name="Segnaposto contenuto 20" descr="Immagine che contiene testo, calligrafia, disegno, graffiti&#10;&#10;Descrizione generata automaticamente">
            <a:extLst>
              <a:ext uri="{FF2B5EF4-FFF2-40B4-BE49-F238E27FC236}">
                <a16:creationId xmlns:a16="http://schemas.microsoft.com/office/drawing/2014/main" id="{FFA27C69-FF55-011B-C555-0D2440344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9" b="25064"/>
          <a:stretch/>
        </p:blipFill>
        <p:spPr>
          <a:xfrm>
            <a:off x="842746" y="4208651"/>
            <a:ext cx="1795048" cy="1858136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0A860F8-8D1D-F83D-9608-669FCA2FD534}"/>
              </a:ext>
            </a:extLst>
          </p:cNvPr>
          <p:cNvSpPr/>
          <p:nvPr/>
        </p:nvSpPr>
        <p:spPr>
          <a:xfrm>
            <a:off x="2431276" y="4629876"/>
            <a:ext cx="50155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Cantina wine &amp; luxury food</a:t>
            </a:r>
          </a:p>
        </p:txBody>
      </p:sp>
    </p:spTree>
    <p:extLst>
      <p:ext uri="{BB962C8B-B14F-4D97-AF65-F5344CB8AC3E}">
        <p14:creationId xmlns:p14="http://schemas.microsoft.com/office/powerpoint/2010/main" val="19952873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389D3E0-BA02-41D3-B2AC-8FD6AA893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5180" y="643467"/>
            <a:ext cx="9901640" cy="55710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 descr="Immagine che contiene cielo, aria aperta, parco giochi, albero&#10;&#10;Descrizione generata automaticamente">
            <a:extLst>
              <a:ext uri="{FF2B5EF4-FFF2-40B4-BE49-F238E27FC236}">
                <a16:creationId xmlns:a16="http://schemas.microsoft.com/office/drawing/2014/main" id="{B7BDB21A-1315-D1EB-8C48-CE7514B64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84" y="191650"/>
            <a:ext cx="2599244" cy="3494375"/>
          </a:xfrm>
        </p:spPr>
      </p:pic>
      <p:pic>
        <p:nvPicPr>
          <p:cNvPr id="18" name="Immagine 17" descr="Immagine che contiene aria aperta, albero, cielo, capanno&#10;&#10;Descrizione generata automaticamente">
            <a:extLst>
              <a:ext uri="{FF2B5EF4-FFF2-40B4-BE49-F238E27FC236}">
                <a16:creationId xmlns:a16="http://schemas.microsoft.com/office/drawing/2014/main" id="{F25D2594-7CDE-2CAB-F198-9CC53573D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23" y="3732926"/>
            <a:ext cx="2108049" cy="2834022"/>
          </a:xfrm>
          <a:prstGeom prst="rect">
            <a:avLst/>
          </a:prstGeom>
        </p:spPr>
      </p:pic>
      <p:pic>
        <p:nvPicPr>
          <p:cNvPr id="20" name="Immagine 19" descr="Immagine che contiene aria aperta, parco giochi, Attrezzatura per giochi all'aperto, Scivolo&#10;&#10;Descrizione generata automaticamente">
            <a:extLst>
              <a:ext uri="{FF2B5EF4-FFF2-40B4-BE49-F238E27FC236}">
                <a16:creationId xmlns:a16="http://schemas.microsoft.com/office/drawing/2014/main" id="{A8BD087F-9736-CD2B-50B5-B8EF73990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556" y="596566"/>
            <a:ext cx="1925371" cy="2584355"/>
          </a:xfrm>
          <a:prstGeom prst="rect">
            <a:avLst/>
          </a:prstGeom>
        </p:spPr>
      </p:pic>
      <p:pic>
        <p:nvPicPr>
          <p:cNvPr id="12" name="Immagine 11" descr="Immagine che contiene aria aperta, cielo, albero, recinzione&#10;&#10;Descrizione generata automaticamente">
            <a:extLst>
              <a:ext uri="{FF2B5EF4-FFF2-40B4-BE49-F238E27FC236}">
                <a16:creationId xmlns:a16="http://schemas.microsoft.com/office/drawing/2014/main" id="{2427F9A0-B08A-CE6D-6A1E-5B79E55D4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30" y="434824"/>
            <a:ext cx="1925371" cy="2584355"/>
          </a:xfrm>
          <a:prstGeom prst="rect">
            <a:avLst/>
          </a:prstGeom>
        </p:spPr>
      </p:pic>
      <p:pic>
        <p:nvPicPr>
          <p:cNvPr id="10" name="Immagine 9" descr="Immagine che contiene testo, Rettangolo, busta, statico&#10;&#10;Descrizione generata automaticamente">
            <a:extLst>
              <a:ext uri="{FF2B5EF4-FFF2-40B4-BE49-F238E27FC236}">
                <a16:creationId xmlns:a16="http://schemas.microsoft.com/office/drawing/2014/main" id="{C5BC86F6-B230-D1B3-102A-73B80B645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39" y="3257790"/>
            <a:ext cx="1654303" cy="2229346"/>
          </a:xfrm>
          <a:prstGeom prst="rect">
            <a:avLst/>
          </a:prstGeom>
        </p:spPr>
      </p:pic>
      <p:pic>
        <p:nvPicPr>
          <p:cNvPr id="14" name="Immagine 13" descr="Immagine che contiene aria aperta, testo, edificio, calligrafia&#10;&#10;Descrizione generata automaticamente">
            <a:extLst>
              <a:ext uri="{FF2B5EF4-FFF2-40B4-BE49-F238E27FC236}">
                <a16:creationId xmlns:a16="http://schemas.microsoft.com/office/drawing/2014/main" id="{8229D456-8BF0-D680-C500-B81318B10E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618" y="3089533"/>
            <a:ext cx="1098867" cy="1480838"/>
          </a:xfrm>
          <a:prstGeom prst="rect">
            <a:avLst/>
          </a:prstGeom>
        </p:spPr>
      </p:pic>
      <p:pic>
        <p:nvPicPr>
          <p:cNvPr id="16" name="Immagine 15" descr="Immagine che contiene albero, aria aperta, ombreggiato, parco giochi&#10;&#10;Descrizione generata automaticamente">
            <a:extLst>
              <a:ext uri="{FF2B5EF4-FFF2-40B4-BE49-F238E27FC236}">
                <a16:creationId xmlns:a16="http://schemas.microsoft.com/office/drawing/2014/main" id="{8EABBDE3-A045-0668-E20A-8CBBA16F48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018" y="2311374"/>
            <a:ext cx="1654303" cy="22270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0B6CB09-C64F-1BCF-1027-082EC8AE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400" y="1992873"/>
            <a:ext cx="4544008" cy="25843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740664"/>
            <a:br>
              <a:rPr lang="en-US" sz="3564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200" b="1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BREZZA TRA</a:t>
            </a:r>
            <a:br>
              <a:rPr lang="en-US" sz="3200" b="1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200" b="1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GLI ULIVI </a:t>
            </a:r>
            <a:endParaRPr lang="en-US" sz="3000" b="1" kern="1200" dirty="0">
              <a:solidFill>
                <a:srgbClr val="00B05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23" name="Immagine 22" descr="Immagine che contiene erba, aria aperta, trasporto, rimorchio&#10;&#10;Descrizione generata automaticamente">
            <a:extLst>
              <a:ext uri="{FF2B5EF4-FFF2-40B4-BE49-F238E27FC236}">
                <a16:creationId xmlns:a16="http://schemas.microsoft.com/office/drawing/2014/main" id="{404A0B97-CE33-73F5-6FD6-EFCC9CBAF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643" y="4627875"/>
            <a:ext cx="2787071" cy="209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121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piatto, Piatto, stoviglie, Fast food&#10;&#10;Descrizione generata automaticamente">
            <a:extLst>
              <a:ext uri="{FF2B5EF4-FFF2-40B4-BE49-F238E27FC236}">
                <a16:creationId xmlns:a16="http://schemas.microsoft.com/office/drawing/2014/main" id="{F405C323-DD06-20BF-DD29-789C1B451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r="11510" b="3"/>
          <a:stretch/>
        </p:blipFill>
        <p:spPr>
          <a:xfrm>
            <a:off x="0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1" name="Immagine 10" descr="Immagine che contiene interno, muro, interior design, tavolino da caffè&#10;&#10;Descrizione generata automaticamente">
            <a:extLst>
              <a:ext uri="{FF2B5EF4-FFF2-40B4-BE49-F238E27FC236}">
                <a16:creationId xmlns:a16="http://schemas.microsoft.com/office/drawing/2014/main" id="{BB0279AC-00AF-8B73-8E49-B595DF712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>
          <a:xfrm>
            <a:off x="4675539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Immagine 6" descr="Immagine che contiene stoviglie, Bicchiere di vino, tavolo, bevanda&#10;&#10;Descrizione generata automaticamente">
            <a:extLst>
              <a:ext uri="{FF2B5EF4-FFF2-40B4-BE49-F238E27FC236}">
                <a16:creationId xmlns:a16="http://schemas.microsoft.com/office/drawing/2014/main" id="{F627B601-2424-280F-06C2-8D895F87B4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0" r="-3" b="-3"/>
          <a:stretch/>
        </p:blipFill>
        <p:spPr>
          <a:xfrm>
            <a:off x="7381876" y="1"/>
            <a:ext cx="4810125" cy="250183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15" name="Immagine 14" descr="Immagine che contiene edificio, aria aperta, finestra, pianta&#10;&#10;Descrizione generata automaticamente">
            <a:extLst>
              <a:ext uri="{FF2B5EF4-FFF2-40B4-BE49-F238E27FC236}">
                <a16:creationId xmlns:a16="http://schemas.microsoft.com/office/drawing/2014/main" id="{15B2149D-90F3-7506-BD2E-F98467FDFF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1" r="10827" b="-2"/>
          <a:stretch/>
        </p:blipFill>
        <p:spPr>
          <a:xfrm>
            <a:off x="20" y="2658276"/>
            <a:ext cx="3770704" cy="4199724"/>
          </a:xfrm>
          <a:custGeom>
            <a:avLst/>
            <a:gdLst/>
            <a:ahLst/>
            <a:cxnLst/>
            <a:rect l="l" t="t" r="r" b="b"/>
            <a:pathLst>
              <a:path w="3770724" h="4199724">
                <a:moveTo>
                  <a:pt x="0" y="0"/>
                </a:moveTo>
                <a:lnTo>
                  <a:pt x="3770724" y="0"/>
                </a:lnTo>
                <a:lnTo>
                  <a:pt x="1824067" y="4199724"/>
                </a:lnTo>
                <a:lnTo>
                  <a:pt x="0" y="4199724"/>
                </a:lnTo>
                <a:close/>
              </a:path>
            </a:pathLst>
          </a:custGeom>
        </p:spPr>
      </p:pic>
      <p:pic>
        <p:nvPicPr>
          <p:cNvPr id="5" name="Segnaposto contenuto 4" descr="Immagine che contiene stoviglie, Piatto, pasto, piatto&#10;&#10;Descrizione generata automaticamente">
            <a:extLst>
              <a:ext uri="{FF2B5EF4-FFF2-40B4-BE49-F238E27FC236}">
                <a16:creationId xmlns:a16="http://schemas.microsoft.com/office/drawing/2014/main" id="{475E288A-5049-5EF1-E879-07EB515F2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40" r="1" b="15112"/>
          <a:stretch/>
        </p:blipFill>
        <p:spPr>
          <a:xfrm>
            <a:off x="2013796" y="2661900"/>
            <a:ext cx="5108726" cy="4197911"/>
          </a:xfrm>
          <a:custGeom>
            <a:avLst/>
            <a:gdLst/>
            <a:ahLst/>
            <a:cxnLst/>
            <a:rect l="l" t="t" r="r" b="b"/>
            <a:pathLst>
              <a:path w="5108726" h="4197911">
                <a:moveTo>
                  <a:pt x="1945141" y="0"/>
                </a:moveTo>
                <a:lnTo>
                  <a:pt x="5108726" y="0"/>
                </a:lnTo>
                <a:lnTo>
                  <a:pt x="3163585" y="4197911"/>
                </a:lnTo>
                <a:lnTo>
                  <a:pt x="3157362" y="4197911"/>
                </a:lnTo>
                <a:lnTo>
                  <a:pt x="1967571" y="4197911"/>
                </a:lnTo>
                <a:lnTo>
                  <a:pt x="317526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0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606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5E8415-7AF4-8A19-382F-4547778B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344" y="2898152"/>
            <a:ext cx="6838949" cy="87743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br>
              <a:rPr lang="en-US" kern="1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600" b="1" kern="1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RISTORANTE FEFINO</a:t>
            </a:r>
            <a:endParaRPr lang="en-US" b="1" kern="12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3" name="Immagine 12" descr="Immagine che contiene arredo, tavolo, interno, edificio&#10;&#10;Descrizione generata automaticamente">
            <a:extLst>
              <a:ext uri="{FF2B5EF4-FFF2-40B4-BE49-F238E27FC236}">
                <a16:creationId xmlns:a16="http://schemas.microsoft.com/office/drawing/2014/main" id="{C5F30709-224F-A208-7032-0254B2996E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2" r="-3" b="13373"/>
          <a:stretch/>
        </p:blipFill>
        <p:spPr>
          <a:xfrm>
            <a:off x="2261968" y="1"/>
            <a:ext cx="3393943" cy="250284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7" name="Immagine 16" descr="Immagine che contiene muro, interno, pavimento, tavolino da caffè&#10;&#10;Descrizione generata automaticamente">
            <a:extLst>
              <a:ext uri="{FF2B5EF4-FFF2-40B4-BE49-F238E27FC236}">
                <a16:creationId xmlns:a16="http://schemas.microsoft.com/office/drawing/2014/main" id="{9B37F20A-2796-20D3-9009-1860E67C89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72" y="4964964"/>
            <a:ext cx="2836008" cy="18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815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13" name="Segnaposto contenuto 12" descr="Immagine che contiene vestiti, persona, Bagaglio e borse, borsa&#10;&#10;Descrizione generata automaticamente">
            <a:extLst>
              <a:ext uri="{FF2B5EF4-FFF2-40B4-BE49-F238E27FC236}">
                <a16:creationId xmlns:a16="http://schemas.microsoft.com/office/drawing/2014/main" id="{D6D43583-9236-25C4-617F-83F394ED5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r="-4" b="42919"/>
          <a:stretch/>
        </p:blipFill>
        <p:spPr>
          <a:xfrm>
            <a:off x="20" y="4613843"/>
            <a:ext cx="3604040" cy="2251810"/>
          </a:xfrm>
          <a:custGeom>
            <a:avLst/>
            <a:gdLst/>
            <a:ahLst/>
            <a:cxnLst/>
            <a:rect l="l" t="t" r="r" b="b"/>
            <a:pathLst>
              <a:path w="3604060" h="6858000">
                <a:moveTo>
                  <a:pt x="0" y="0"/>
                </a:moveTo>
                <a:lnTo>
                  <a:pt x="3604060" y="0"/>
                </a:lnTo>
                <a:lnTo>
                  <a:pt x="36040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Immagine 8" descr="Immagine che contiene Arte bambini, vestiti, persona, oggetti di artigianato&#10;&#10;Descrizione generata automaticamente">
            <a:extLst>
              <a:ext uri="{FF2B5EF4-FFF2-40B4-BE49-F238E27FC236}">
                <a16:creationId xmlns:a16="http://schemas.microsoft.com/office/drawing/2014/main" id="{3B4638C1-4D71-0C0A-B5DC-12CE1A0805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 r="18524"/>
          <a:stretch/>
        </p:blipFill>
        <p:spPr>
          <a:xfrm>
            <a:off x="3649780" y="-241161"/>
            <a:ext cx="6143205" cy="6858000"/>
          </a:xfrm>
          <a:custGeom>
            <a:avLst/>
            <a:gdLst/>
            <a:ahLst/>
            <a:cxnLst/>
            <a:rect l="l" t="t" r="r" b="b"/>
            <a:pathLst>
              <a:path w="6105573" h="6858000">
                <a:moveTo>
                  <a:pt x="0" y="0"/>
                </a:moveTo>
                <a:lnTo>
                  <a:pt x="5225842" y="0"/>
                </a:lnTo>
                <a:lnTo>
                  <a:pt x="5203718" y="14997"/>
                </a:lnTo>
                <a:cubicBezTo>
                  <a:pt x="4176555" y="754641"/>
                  <a:pt x="3602819" y="2093192"/>
                  <a:pt x="3602819" y="3621656"/>
                </a:cubicBezTo>
                <a:cubicBezTo>
                  <a:pt x="3602819" y="4969131"/>
                  <a:pt x="4531544" y="5602839"/>
                  <a:pt x="5477169" y="6374814"/>
                </a:cubicBezTo>
                <a:cubicBezTo>
                  <a:pt x="5649372" y="6515397"/>
                  <a:pt x="5819999" y="6653108"/>
                  <a:pt x="5993817" y="6780599"/>
                </a:cubicBezTo>
                <a:lnTo>
                  <a:pt x="61055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67" name="Freeform: Shape 66">
            <a:extLst>
              <a:ext uri="{FF2B5EF4-FFF2-40B4-BE49-F238E27FC236}">
                <a16:creationId xmlns:a16="http://schemas.microsoft.com/office/drawing/2014/main" id="{14AD4771-F05A-449C-B34D-2AA5A7303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824" y="0"/>
            <a:ext cx="5046176" cy="6858000"/>
          </a:xfrm>
          <a:custGeom>
            <a:avLst/>
            <a:gdLst>
              <a:gd name="connsiteX0" fmla="*/ 1655021 w 5046176"/>
              <a:gd name="connsiteY0" fmla="*/ 0 h 6858000"/>
              <a:gd name="connsiteX1" fmla="*/ 2769807 w 5046176"/>
              <a:gd name="connsiteY1" fmla="*/ 0 h 6858000"/>
              <a:gd name="connsiteX2" fmla="*/ 3296760 w 5046176"/>
              <a:gd name="connsiteY2" fmla="*/ 0 h 6858000"/>
              <a:gd name="connsiteX3" fmla="*/ 3565354 w 5046176"/>
              <a:gd name="connsiteY3" fmla="*/ 0 h 6858000"/>
              <a:gd name="connsiteX4" fmla="*/ 4634078 w 5046176"/>
              <a:gd name="connsiteY4" fmla="*/ 0 h 6858000"/>
              <a:gd name="connsiteX5" fmla="*/ 4803660 w 5046176"/>
              <a:gd name="connsiteY5" fmla="*/ 0 h 6858000"/>
              <a:gd name="connsiteX6" fmla="*/ 4998409 w 5046176"/>
              <a:gd name="connsiteY6" fmla="*/ 0 h 6858000"/>
              <a:gd name="connsiteX7" fmla="*/ 5046176 w 5046176"/>
              <a:gd name="connsiteY7" fmla="*/ 0 h 6858000"/>
              <a:gd name="connsiteX8" fmla="*/ 5046176 w 5046176"/>
              <a:gd name="connsiteY8" fmla="*/ 6858000 h 6858000"/>
              <a:gd name="connsiteX9" fmla="*/ 4998409 w 5046176"/>
              <a:gd name="connsiteY9" fmla="*/ 6858000 h 6858000"/>
              <a:gd name="connsiteX10" fmla="*/ 4803660 w 5046176"/>
              <a:gd name="connsiteY10" fmla="*/ 6858000 h 6858000"/>
              <a:gd name="connsiteX11" fmla="*/ 4634078 w 5046176"/>
              <a:gd name="connsiteY11" fmla="*/ 6858000 h 6858000"/>
              <a:gd name="connsiteX12" fmla="*/ 3565354 w 5046176"/>
              <a:gd name="connsiteY12" fmla="*/ 6858000 h 6858000"/>
              <a:gd name="connsiteX13" fmla="*/ 3296760 w 5046176"/>
              <a:gd name="connsiteY13" fmla="*/ 6858000 h 6858000"/>
              <a:gd name="connsiteX14" fmla="*/ 2769807 w 5046176"/>
              <a:gd name="connsiteY14" fmla="*/ 6858000 h 6858000"/>
              <a:gd name="connsiteX15" fmla="*/ 2552096 w 5046176"/>
              <a:gd name="connsiteY15" fmla="*/ 6858000 h 6858000"/>
              <a:gd name="connsiteX16" fmla="*/ 2438136 w 5046176"/>
              <a:gd name="connsiteY16" fmla="*/ 6780599 h 6858000"/>
              <a:gd name="connsiteX17" fmla="*/ 1911303 w 5046176"/>
              <a:gd name="connsiteY17" fmla="*/ 6374814 h 6858000"/>
              <a:gd name="connsiteX18" fmla="*/ 0 w 5046176"/>
              <a:gd name="connsiteY18" fmla="*/ 3621656 h 6858000"/>
              <a:gd name="connsiteX19" fmla="*/ 1632461 w 5046176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6176" h="6858000">
                <a:moveTo>
                  <a:pt x="1655021" y="0"/>
                </a:moveTo>
                <a:lnTo>
                  <a:pt x="2769807" y="0"/>
                </a:lnTo>
                <a:lnTo>
                  <a:pt x="3296760" y="0"/>
                </a:lnTo>
                <a:lnTo>
                  <a:pt x="3565354" y="0"/>
                </a:lnTo>
                <a:lnTo>
                  <a:pt x="4634078" y="0"/>
                </a:lnTo>
                <a:lnTo>
                  <a:pt x="4803660" y="0"/>
                </a:lnTo>
                <a:lnTo>
                  <a:pt x="4998409" y="0"/>
                </a:lnTo>
                <a:lnTo>
                  <a:pt x="5046176" y="0"/>
                </a:lnTo>
                <a:lnTo>
                  <a:pt x="5046176" y="6858000"/>
                </a:lnTo>
                <a:lnTo>
                  <a:pt x="4998409" y="6858000"/>
                </a:lnTo>
                <a:lnTo>
                  <a:pt x="4803660" y="6858000"/>
                </a:lnTo>
                <a:lnTo>
                  <a:pt x="4634078" y="6858000"/>
                </a:lnTo>
                <a:lnTo>
                  <a:pt x="3565354" y="6858000"/>
                </a:lnTo>
                <a:lnTo>
                  <a:pt x="3296760" y="6858000"/>
                </a:lnTo>
                <a:lnTo>
                  <a:pt x="2769807" y="6858000"/>
                </a:lnTo>
                <a:lnTo>
                  <a:pt x="2552096" y="6858000"/>
                </a:lnTo>
                <a:lnTo>
                  <a:pt x="2438136" y="6780599"/>
                </a:lnTo>
                <a:cubicBezTo>
                  <a:pt x="2260892" y="6653108"/>
                  <a:pt x="2086901" y="6515397"/>
                  <a:pt x="1911303" y="6374814"/>
                </a:cubicBezTo>
                <a:cubicBezTo>
                  <a:pt x="947035" y="5602839"/>
                  <a:pt x="0" y="4969131"/>
                  <a:pt x="0" y="3621656"/>
                </a:cubicBezTo>
                <a:cubicBezTo>
                  <a:pt x="0" y="2093192"/>
                  <a:pt x="585047" y="754641"/>
                  <a:pt x="1632461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7873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Immagine 6" descr="Immagine che contiene Arte bambini, vestiti, persona, tavolo&#10;&#10;Descrizione generata automaticamente">
            <a:extLst>
              <a:ext uri="{FF2B5EF4-FFF2-40B4-BE49-F238E27FC236}">
                <a16:creationId xmlns:a16="http://schemas.microsoft.com/office/drawing/2014/main" id="{B8565E70-B21E-CE3C-C52B-5148EC4E1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" r="-1" b="13608"/>
          <a:stretch/>
        </p:blipFill>
        <p:spPr>
          <a:xfrm>
            <a:off x="20" y="-1"/>
            <a:ext cx="3604040" cy="2251810"/>
          </a:xfrm>
          <a:prstGeom prst="rect">
            <a:avLst/>
          </a:prstGeom>
        </p:spPr>
      </p:pic>
      <p:pic>
        <p:nvPicPr>
          <p:cNvPr id="11" name="Immagine 10" descr="Immagine che contiene Arte bambini, vestiti, testo, interno&#10;&#10;Descrizione generata automaticamente">
            <a:extLst>
              <a:ext uri="{FF2B5EF4-FFF2-40B4-BE49-F238E27FC236}">
                <a16:creationId xmlns:a16="http://schemas.microsoft.com/office/drawing/2014/main" id="{00013FB5-6057-43B3-6032-B94E546CB7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4" r="-1" b="560"/>
          <a:stretch/>
        </p:blipFill>
        <p:spPr>
          <a:xfrm>
            <a:off x="20" y="2294348"/>
            <a:ext cx="3604040" cy="2271489"/>
          </a:xfrm>
          <a:prstGeom prst="rect">
            <a:avLst/>
          </a:prstGeom>
        </p:spPr>
      </p:pic>
      <p:pic>
        <p:nvPicPr>
          <p:cNvPr id="17" name="Segnaposto contenuto 16" descr="Immagine che contiene Elementi grafici, Arte bambini, grafica, design&#10;&#10;Descrizione generata automaticamente">
            <a:extLst>
              <a:ext uri="{FF2B5EF4-FFF2-40B4-BE49-F238E27FC236}">
                <a16:creationId xmlns:a16="http://schemas.microsoft.com/office/drawing/2014/main" id="{FE051542-F232-6E27-8CB1-25753BED84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68" y="1910556"/>
            <a:ext cx="3036888" cy="3036888"/>
          </a:xfrm>
        </p:spPr>
      </p:pic>
    </p:spTree>
    <p:extLst>
      <p:ext uri="{BB962C8B-B14F-4D97-AF65-F5344CB8AC3E}">
        <p14:creationId xmlns:p14="http://schemas.microsoft.com/office/powerpoint/2010/main" val="137342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ico 5"/>
          <p:cNvGraphicFramePr/>
          <p:nvPr/>
        </p:nvGraphicFramePr>
        <p:xfrm>
          <a:off x="3725065" y="3435382"/>
          <a:ext cx="5734892" cy="3422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656B765F-5933-479E-BC2E-29F76AE62B15}"/>
              </a:ext>
            </a:extLst>
          </p:cNvPr>
          <p:cNvSpPr txBox="1">
            <a:spLocks/>
          </p:cNvSpPr>
          <p:nvPr/>
        </p:nvSpPr>
        <p:spPr>
          <a:xfrm>
            <a:off x="865415" y="1577387"/>
            <a:ext cx="11723914" cy="3006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ARTIGIANATO TIPICO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COMMERCIALIZZAZIONE DI PRODOTTI TIPICI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SERVIZI ALLA POPOLAZIONE RURALE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Aziende finanziate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FINANZIAMENTI CONCESSI € 467.456,55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volume di investimenti sviluppato sul territorio per oltre € 934.913,10</a:t>
            </a:r>
          </a:p>
        </p:txBody>
      </p:sp>
    </p:spTree>
    <p:extLst>
      <p:ext uri="{BB962C8B-B14F-4D97-AF65-F5344CB8AC3E}">
        <p14:creationId xmlns:p14="http://schemas.microsoft.com/office/powerpoint/2010/main" val="33952215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8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aria aperta, vestiti, albero, persona&#10;&#10;Descrizione generata automaticamente">
            <a:extLst>
              <a:ext uri="{FF2B5EF4-FFF2-40B4-BE49-F238E27FC236}">
                <a16:creationId xmlns:a16="http://schemas.microsoft.com/office/drawing/2014/main" id="{00F474BE-2038-4459-AABA-A0BD885C8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2" b="88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5D74203-29EE-052A-140D-AA5D0E161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160" y="623364"/>
            <a:ext cx="4614759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ACTIVITA</a:t>
            </a:r>
            <a:r>
              <a:rPr lang="en-US" sz="3200" b="1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PARKOUR</a:t>
            </a:r>
          </a:p>
        </p:txBody>
      </p:sp>
      <p:pic>
        <p:nvPicPr>
          <p:cNvPr id="7" name="Immagine 6" descr="Immagine che contiene persona, vestiti, aria aperta, ragazzo&#10;&#10;Descrizione generata automaticamente">
            <a:extLst>
              <a:ext uri="{FF2B5EF4-FFF2-40B4-BE49-F238E27FC236}">
                <a16:creationId xmlns:a16="http://schemas.microsoft.com/office/drawing/2014/main" id="{0696E9ED-AE9E-F191-C80E-9CD821CDA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63" b="2"/>
          <a:stretch/>
        </p:blipFill>
        <p:spPr>
          <a:xfrm>
            <a:off x="6101338" y="2015168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60567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C3DB6CE-B855-4AD2-8FB5-3C271542C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aria aperta, cielo, erba, persone&#10;&#10;Descrizione generata automaticamente">
            <a:extLst>
              <a:ext uri="{FF2B5EF4-FFF2-40B4-BE49-F238E27FC236}">
                <a16:creationId xmlns:a16="http://schemas.microsoft.com/office/drawing/2014/main" id="{224C6120-8D55-EF59-1191-A3EE1F2B9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2" b="1548"/>
          <a:stretch/>
        </p:blipFill>
        <p:spPr>
          <a:xfrm>
            <a:off x="-24" y="-231115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01FD007-497F-9508-C6E1-3F73357F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75" y="3197885"/>
            <a:ext cx="4797354" cy="3103030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Ciclomurgia – 4 CYCLING AND TREK</a:t>
            </a:r>
            <a:endParaRPr lang="en-US" kern="12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9" name="Immagine 8" descr="Immagine che contiene erba, aria aperta, nuvola, cielo&#10;&#10;Descrizione generata automaticamente">
            <a:extLst>
              <a:ext uri="{FF2B5EF4-FFF2-40B4-BE49-F238E27FC236}">
                <a16:creationId xmlns:a16="http://schemas.microsoft.com/office/drawing/2014/main" id="{B15647F4-C0F2-A9BF-84A0-C2C5C68076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2" r="1" b="34128"/>
          <a:stretch/>
        </p:blipFill>
        <p:spPr>
          <a:xfrm>
            <a:off x="5710839" y="10"/>
            <a:ext cx="6481158" cy="4216177"/>
          </a:xfrm>
          <a:custGeom>
            <a:avLst/>
            <a:gdLst/>
            <a:ahLst/>
            <a:cxnLst/>
            <a:rect l="l" t="t" r="r" b="b"/>
            <a:pathLst>
              <a:path w="6481158" h="4216187">
                <a:moveTo>
                  <a:pt x="159680" y="0"/>
                </a:moveTo>
                <a:lnTo>
                  <a:pt x="6481158" y="0"/>
                </a:lnTo>
                <a:lnTo>
                  <a:pt x="6481158" y="4216187"/>
                </a:lnTo>
                <a:lnTo>
                  <a:pt x="629980" y="4216187"/>
                </a:lnTo>
                <a:lnTo>
                  <a:pt x="640174" y="4153970"/>
                </a:lnTo>
                <a:cubicBezTo>
                  <a:pt x="646054" y="4115040"/>
                  <a:pt x="652738" y="4076730"/>
                  <a:pt x="663954" y="4042035"/>
                </a:cubicBezTo>
                <a:lnTo>
                  <a:pt x="674575" y="4017890"/>
                </a:lnTo>
                <a:lnTo>
                  <a:pt x="542646" y="3860429"/>
                </a:lnTo>
                <a:cubicBezTo>
                  <a:pt x="583801" y="3777846"/>
                  <a:pt x="628876" y="3834526"/>
                  <a:pt x="664457" y="3800021"/>
                </a:cubicBezTo>
                <a:cubicBezTo>
                  <a:pt x="663366" y="3791627"/>
                  <a:pt x="663436" y="3781009"/>
                  <a:pt x="662932" y="3771718"/>
                </a:cubicBezTo>
                <a:lnTo>
                  <a:pt x="659568" y="3757935"/>
                </a:lnTo>
                <a:lnTo>
                  <a:pt x="653777" y="3747325"/>
                </a:lnTo>
                <a:lnTo>
                  <a:pt x="610074" y="3705028"/>
                </a:lnTo>
                <a:cubicBezTo>
                  <a:pt x="514097" y="3608961"/>
                  <a:pt x="528640" y="3588143"/>
                  <a:pt x="655821" y="3445525"/>
                </a:cubicBezTo>
                <a:cubicBezTo>
                  <a:pt x="668503" y="3431228"/>
                  <a:pt x="677664" y="3418102"/>
                  <a:pt x="683811" y="3405686"/>
                </a:cubicBezTo>
                <a:lnTo>
                  <a:pt x="687152" y="3393684"/>
                </a:lnTo>
                <a:lnTo>
                  <a:pt x="681564" y="3363918"/>
                </a:lnTo>
                <a:lnTo>
                  <a:pt x="658589" y="3279721"/>
                </a:lnTo>
                <a:lnTo>
                  <a:pt x="655534" y="3274732"/>
                </a:lnTo>
                <a:cubicBezTo>
                  <a:pt x="645154" y="3256804"/>
                  <a:pt x="636025" y="3236251"/>
                  <a:pt x="633009" y="3204655"/>
                </a:cubicBezTo>
                <a:lnTo>
                  <a:pt x="633086" y="3198166"/>
                </a:lnTo>
                <a:lnTo>
                  <a:pt x="627259" y="3181568"/>
                </a:lnTo>
                <a:cubicBezTo>
                  <a:pt x="591590" y="3088781"/>
                  <a:pt x="548194" y="3020054"/>
                  <a:pt x="504281" y="3024678"/>
                </a:cubicBezTo>
                <a:cubicBezTo>
                  <a:pt x="548490" y="2798901"/>
                  <a:pt x="548490" y="2798901"/>
                  <a:pt x="381209" y="2810127"/>
                </a:cubicBezTo>
                <a:cubicBezTo>
                  <a:pt x="440862" y="2658988"/>
                  <a:pt x="439766" y="2624324"/>
                  <a:pt x="360893" y="2596949"/>
                </a:cubicBezTo>
                <a:cubicBezTo>
                  <a:pt x="284957" y="2570407"/>
                  <a:pt x="201795" y="2575904"/>
                  <a:pt x="130872" y="2524080"/>
                </a:cubicBezTo>
                <a:cubicBezTo>
                  <a:pt x="188851" y="2335317"/>
                  <a:pt x="200302" y="2130710"/>
                  <a:pt x="328878" y="2014028"/>
                </a:cubicBezTo>
                <a:cubicBezTo>
                  <a:pt x="349137" y="1995898"/>
                  <a:pt x="361422" y="1940125"/>
                  <a:pt x="347033" y="1914129"/>
                </a:cubicBezTo>
                <a:cubicBezTo>
                  <a:pt x="295996" y="1817105"/>
                  <a:pt x="357685" y="1592503"/>
                  <a:pt x="208894" y="1606217"/>
                </a:cubicBezTo>
                <a:cubicBezTo>
                  <a:pt x="190525" y="1607581"/>
                  <a:pt x="173015" y="1590108"/>
                  <a:pt x="186488" y="1556554"/>
                </a:cubicBezTo>
                <a:cubicBezTo>
                  <a:pt x="232768" y="1442049"/>
                  <a:pt x="172886" y="1463610"/>
                  <a:pt x="135933" y="1459414"/>
                </a:cubicBezTo>
                <a:cubicBezTo>
                  <a:pt x="91212" y="1454776"/>
                  <a:pt x="42622" y="1511622"/>
                  <a:pt x="0" y="1466109"/>
                </a:cubicBezTo>
                <a:cubicBezTo>
                  <a:pt x="7764" y="1405223"/>
                  <a:pt x="43366" y="1397333"/>
                  <a:pt x="67782" y="1372761"/>
                </a:cubicBezTo>
                <a:cubicBezTo>
                  <a:pt x="139132" y="1300280"/>
                  <a:pt x="196704" y="1221065"/>
                  <a:pt x="195632" y="1080052"/>
                </a:cubicBezTo>
                <a:cubicBezTo>
                  <a:pt x="194930" y="966113"/>
                  <a:pt x="199455" y="864105"/>
                  <a:pt x="97391" y="854014"/>
                </a:cubicBezTo>
                <a:cubicBezTo>
                  <a:pt x="81355" y="852486"/>
                  <a:pt x="72717" y="839840"/>
                  <a:pt x="69223" y="821285"/>
                </a:cubicBezTo>
                <a:cubicBezTo>
                  <a:pt x="80177" y="799992"/>
                  <a:pt x="90624" y="778040"/>
                  <a:pt x="103649" y="760897"/>
                </a:cubicBezTo>
                <a:cubicBezTo>
                  <a:pt x="147404" y="704450"/>
                  <a:pt x="160670" y="633687"/>
                  <a:pt x="171912" y="560313"/>
                </a:cubicBezTo>
                <a:cubicBezTo>
                  <a:pt x="179151" y="513531"/>
                  <a:pt x="187860" y="467166"/>
                  <a:pt x="206354" y="423850"/>
                </a:cubicBezTo>
                <a:cubicBezTo>
                  <a:pt x="217619" y="397046"/>
                  <a:pt x="231961" y="375704"/>
                  <a:pt x="250397" y="361124"/>
                </a:cubicBezTo>
                <a:cubicBezTo>
                  <a:pt x="266451" y="347903"/>
                  <a:pt x="270868" y="334407"/>
                  <a:pt x="259101" y="314763"/>
                </a:cubicBezTo>
                <a:cubicBezTo>
                  <a:pt x="225826" y="258432"/>
                  <a:pt x="211109" y="191375"/>
                  <a:pt x="229198" y="104693"/>
                </a:cubicBezTo>
                <a:cubicBezTo>
                  <a:pt x="234668" y="78523"/>
                  <a:pt x="229657" y="58007"/>
                  <a:pt x="214459" y="52392"/>
                </a:cubicBezTo>
                <a:cubicBezTo>
                  <a:pt x="198643" y="46345"/>
                  <a:pt x="185640" y="36363"/>
                  <a:pt x="174580" y="23688"/>
                </a:cubicBezTo>
                <a:close/>
              </a:path>
            </a:pathLst>
          </a:custGeom>
        </p:spPr>
      </p:pic>
      <p:pic>
        <p:nvPicPr>
          <p:cNvPr id="14" name="Segnaposto contenuto 13" descr="Immagine che contiene ingranaggio, oggetti in metallo, cerchio, design&#10;&#10;Descrizione generata automaticamente">
            <a:extLst>
              <a:ext uri="{FF2B5EF4-FFF2-40B4-BE49-F238E27FC236}">
                <a16:creationId xmlns:a16="http://schemas.microsoft.com/office/drawing/2014/main" id="{38C630EC-F9A8-CF76-1253-82C2342E9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9" b="19152"/>
          <a:stretch/>
        </p:blipFill>
        <p:spPr>
          <a:xfrm>
            <a:off x="5078138" y="4323898"/>
            <a:ext cx="4101827" cy="2534102"/>
          </a:xfrm>
          <a:custGeom>
            <a:avLst/>
            <a:gdLst/>
            <a:ahLst/>
            <a:cxnLst/>
            <a:rect l="l" t="t" r="r" b="b"/>
            <a:pathLst>
              <a:path w="4101827" h="2534102">
                <a:moveTo>
                  <a:pt x="1237396" y="0"/>
                </a:moveTo>
                <a:lnTo>
                  <a:pt x="4101827" y="0"/>
                </a:lnTo>
                <a:lnTo>
                  <a:pt x="4101827" y="2534102"/>
                </a:lnTo>
                <a:lnTo>
                  <a:pt x="0" y="2534102"/>
                </a:lnTo>
                <a:lnTo>
                  <a:pt x="21866" y="2503631"/>
                </a:lnTo>
                <a:cubicBezTo>
                  <a:pt x="198424" y="2253521"/>
                  <a:pt x="293791" y="2086461"/>
                  <a:pt x="295356" y="2078512"/>
                </a:cubicBezTo>
                <a:cubicBezTo>
                  <a:pt x="324070" y="1929470"/>
                  <a:pt x="404358" y="1848602"/>
                  <a:pt x="476494" y="1754977"/>
                </a:cubicBezTo>
                <a:cubicBezTo>
                  <a:pt x="539304" y="1672931"/>
                  <a:pt x="606320" y="1585980"/>
                  <a:pt x="629662" y="1466193"/>
                </a:cubicBezTo>
                <a:cubicBezTo>
                  <a:pt x="660486" y="1307325"/>
                  <a:pt x="563420" y="1455147"/>
                  <a:pt x="542839" y="1401940"/>
                </a:cubicBezTo>
                <a:cubicBezTo>
                  <a:pt x="578841" y="1314777"/>
                  <a:pt x="636193" y="1228627"/>
                  <a:pt x="649254" y="1136180"/>
                </a:cubicBezTo>
                <a:cubicBezTo>
                  <a:pt x="695846" y="801928"/>
                  <a:pt x="810580" y="538800"/>
                  <a:pt x="987553" y="313308"/>
                </a:cubicBezTo>
                <a:cubicBezTo>
                  <a:pt x="1038303" y="248170"/>
                  <a:pt x="1069946" y="145770"/>
                  <a:pt x="1141096" y="112922"/>
                </a:cubicBezTo>
                <a:cubicBezTo>
                  <a:pt x="1175680" y="97203"/>
                  <a:pt x="1199891" y="73126"/>
                  <a:pt x="1217455" y="43683"/>
                </a:cubicBezTo>
                <a:close/>
              </a:path>
            </a:pathLst>
          </a:custGeom>
        </p:spPr>
      </p:pic>
      <p:pic>
        <p:nvPicPr>
          <p:cNvPr id="7" name="Immagine 6" descr="Immagine che contiene ruota, nuvola, cielo, Ruota di bicicletta&#10;&#10;Descrizione generata automaticamente">
            <a:extLst>
              <a:ext uri="{FF2B5EF4-FFF2-40B4-BE49-F238E27FC236}">
                <a16:creationId xmlns:a16="http://schemas.microsoft.com/office/drawing/2014/main" id="{3795C8CC-05ED-2CF5-EEB1-7EBD19DDDE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r="3" b="3"/>
          <a:stretch/>
        </p:blipFill>
        <p:spPr>
          <a:xfrm>
            <a:off x="9307676" y="4323902"/>
            <a:ext cx="2884327" cy="253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40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Spuntino, prodotti da forno, Dolcezza, cottura al forno&#10;&#10;Descrizione generata automaticamente">
            <a:extLst>
              <a:ext uri="{FF2B5EF4-FFF2-40B4-BE49-F238E27FC236}">
                <a16:creationId xmlns:a16="http://schemas.microsoft.com/office/drawing/2014/main" id="{2110522D-89B4-3438-AAE4-9186CADE2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 r="2" b="33862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9" name="Immagine 8" descr="Immagine che contiene interno, dessert, tavolo, prodotti da forno&#10;&#10;Descrizione generata automaticamente">
            <a:extLst>
              <a:ext uri="{FF2B5EF4-FFF2-40B4-BE49-F238E27FC236}">
                <a16:creationId xmlns:a16="http://schemas.microsoft.com/office/drawing/2014/main" id="{00855F28-6556-B723-3A36-7B67174A2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8" r="2" b="12489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Segnaposto contenuto 4" descr="Immagine che contiene muro, arredo, interno, interior design&#10;&#10;Descrizione generata automaticamente">
            <a:extLst>
              <a:ext uri="{FF2B5EF4-FFF2-40B4-BE49-F238E27FC236}">
                <a16:creationId xmlns:a16="http://schemas.microsoft.com/office/drawing/2014/main" id="{FA0872B7-670A-C86B-C26E-2AB8D8DB6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3" r="-1" b="20829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pic>
        <p:nvPicPr>
          <p:cNvPr id="11" name="Immagine 10" descr="Immagine che contiene Carattere, calligrafia, Elementi grafici, testo&#10;&#10;Descrizione generata automaticamente">
            <a:extLst>
              <a:ext uri="{FF2B5EF4-FFF2-40B4-BE49-F238E27FC236}">
                <a16:creationId xmlns:a16="http://schemas.microsoft.com/office/drawing/2014/main" id="{63ABA1CE-0DE1-F9A4-A338-B44E47E6C3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192" y="4197370"/>
            <a:ext cx="2752411" cy="245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812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muro, interno, interior design, Pavimentazione&#10;&#10;Descrizione generata automaticamente">
            <a:extLst>
              <a:ext uri="{FF2B5EF4-FFF2-40B4-BE49-F238E27FC236}">
                <a16:creationId xmlns:a16="http://schemas.microsoft.com/office/drawing/2014/main" id="{9075DE9E-541F-C3C1-7853-F94E4EF7B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" r="22547" b="-1"/>
          <a:stretch/>
        </p:blipFill>
        <p:spPr>
          <a:xfrm>
            <a:off x="20" y="18672"/>
            <a:ext cx="7642726" cy="6857990"/>
          </a:xfrm>
          <a:prstGeom prst="rect">
            <a:avLst/>
          </a:prstGeom>
        </p:spPr>
      </p:pic>
      <p:sp>
        <p:nvSpPr>
          <p:cNvPr id="29" name="Rectangle 19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EE64DD0-7BE6-C909-4B2E-2E646B3C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5643528" cy="1920240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Houseboat Floatart       </a:t>
            </a:r>
            <a:br>
              <a:rPr lang="en-US" sz="1700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700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Experience </a:t>
            </a:r>
            <a:br>
              <a:rPr lang="en-US" sz="1700" kern="1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700" kern="12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                              </a:t>
            </a:r>
            <a:endParaRPr lang="it-IT" sz="17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magine 6" descr="Immagine che contiene interno, interior design, pavimento, divano&#10;&#10;Descrizione generata automaticamente">
            <a:extLst>
              <a:ext uri="{FF2B5EF4-FFF2-40B4-BE49-F238E27FC236}">
                <a16:creationId xmlns:a16="http://schemas.microsoft.com/office/drawing/2014/main" id="{BC8E6EB9-64F7-222C-9DC0-71984A679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6" r="1" b="36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30" name="Rectangle 21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egnaposto contenuto 4" descr="Immagine che contiene edificio, aria aperta, ponte, cielo&#10;&#10;Descrizione generata automaticamente">
            <a:extLst>
              <a:ext uri="{FF2B5EF4-FFF2-40B4-BE49-F238E27FC236}">
                <a16:creationId xmlns:a16="http://schemas.microsoft.com/office/drawing/2014/main" id="{5E688FE0-EF6E-FFFE-4E46-A73732258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5" r="1" b="7205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11" name="Immagine 10" descr="Immagine che contiene aria aperta, cielo, nuvola, acqua&#10;&#10;Descrizione generata automaticamente">
            <a:extLst>
              <a:ext uri="{FF2B5EF4-FFF2-40B4-BE49-F238E27FC236}">
                <a16:creationId xmlns:a16="http://schemas.microsoft.com/office/drawing/2014/main" id="{1CBA760B-FFC4-383A-0C4D-81380CA7A3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0" r="1" b="3330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D82312F-5DFF-47BD-066E-9FD5F5A77C46}"/>
              </a:ext>
            </a:extLst>
          </p:cNvPr>
          <p:cNvSpPr txBox="1"/>
          <p:nvPr/>
        </p:nvSpPr>
        <p:spPr>
          <a:xfrm>
            <a:off x="3218603" y="4784544"/>
            <a:ext cx="319166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 Case galleggianti nel Proto Turistico di Bisceglie: strutture turistico-ricettive fortemente innovative per il territorio</a:t>
            </a:r>
          </a:p>
          <a:p>
            <a:pPr algn="ctr"/>
            <a:r>
              <a:rPr lang="it-IT" sz="1600" b="0" i="0" dirty="0">
                <a:solidFill>
                  <a:srgbClr val="313131"/>
                </a:solidFill>
                <a:effectLst/>
                <a:latin typeface="Arial" panose="020B0604020202020204" pitchFamily="34" charset="0"/>
              </a:rPr>
              <a:t> 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0014405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testo, matrimonio, fiore, vaso&#10;&#10;Descrizione generata automaticamente">
            <a:extLst>
              <a:ext uri="{FF2B5EF4-FFF2-40B4-BE49-F238E27FC236}">
                <a16:creationId xmlns:a16="http://schemas.microsoft.com/office/drawing/2014/main" id="{CDCE008A-2D75-CA12-E151-A33237933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4" y="1825625"/>
            <a:ext cx="10539328" cy="466725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D8E7C04-00E7-1994-D367-8B13DBAB7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365125"/>
            <a:ext cx="34290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619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6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63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Rectangle 65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67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82" name="Rectangle 69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71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egnaposto contenuto 4" descr="Immagine che contiene parco giochi, calzature, persona, aria aperta&#10;&#10;Descrizione generata automaticamente">
            <a:extLst>
              <a:ext uri="{FF2B5EF4-FFF2-40B4-BE49-F238E27FC236}">
                <a16:creationId xmlns:a16="http://schemas.microsoft.com/office/drawing/2014/main" id="{D78293CA-563D-AB6C-00E8-832E36DD0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4" b="25139"/>
          <a:stretch/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7" name="Immagine 6" descr="Immagine che contiene cielo, aria aperta, erba, albero&#10;&#10;Descrizione generata automaticamente">
            <a:extLst>
              <a:ext uri="{FF2B5EF4-FFF2-40B4-BE49-F238E27FC236}">
                <a16:creationId xmlns:a16="http://schemas.microsoft.com/office/drawing/2014/main" id="{89F61E02-061E-5C62-A9FB-01FAB53A5E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3" r="-2" b="17900"/>
          <a:stretch/>
        </p:blipFill>
        <p:spPr>
          <a:xfrm>
            <a:off x="4763" y="10"/>
            <a:ext cx="6093578" cy="3431119"/>
          </a:xfrm>
          <a:prstGeom prst="rect">
            <a:avLst/>
          </a:prstGeom>
        </p:spPr>
      </p:pic>
      <p:pic>
        <p:nvPicPr>
          <p:cNvPr id="9" name="Immagine 8" descr="Immagine che contiene calzature, aria aperta, persona, sport&#10;&#10;Descrizione generata automaticamente">
            <a:extLst>
              <a:ext uri="{FF2B5EF4-FFF2-40B4-BE49-F238E27FC236}">
                <a16:creationId xmlns:a16="http://schemas.microsoft.com/office/drawing/2014/main" id="{4F679F26-E582-6F88-36AB-FB93727A43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5"/>
          <a:stretch/>
        </p:blipFill>
        <p:spPr>
          <a:xfrm>
            <a:off x="6097280" y="3426870"/>
            <a:ext cx="6093578" cy="3431129"/>
          </a:xfrm>
          <a:prstGeom prst="rect">
            <a:avLst/>
          </a:prstGeom>
        </p:spPr>
      </p:pic>
      <p:pic>
        <p:nvPicPr>
          <p:cNvPr id="11" name="Segnaposto contenuto 10" descr="Immagine che contiene Policromia, cerchio, Elementi grafici, grafica&#10;&#10;Descrizione generata automaticamente">
            <a:extLst>
              <a:ext uri="{FF2B5EF4-FFF2-40B4-BE49-F238E27FC236}">
                <a16:creationId xmlns:a16="http://schemas.microsoft.com/office/drawing/2014/main" id="{3E2D6DAF-260F-316E-B0E5-40AEF4D0F4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1" b="23522"/>
          <a:stretch/>
        </p:blipFill>
        <p:spPr>
          <a:xfrm>
            <a:off x="7511" y="3426870"/>
            <a:ext cx="6093578" cy="343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16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acqua, cielo, aqua&#10;&#10;Descrizione generata automaticamente">
            <a:extLst>
              <a:ext uri="{FF2B5EF4-FFF2-40B4-BE49-F238E27FC236}">
                <a16:creationId xmlns:a16="http://schemas.microsoft.com/office/drawing/2014/main" id="{6AAA3FD7-F35B-66C3-694E-E1B9FFB8E8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" b="30972"/>
          <a:stretch/>
        </p:blipFill>
        <p:spPr>
          <a:xfrm>
            <a:off x="20" y="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7" name="Segnaposto contenuto 6" descr="Immagine che contiene Carattere, testo, logo, Elementi grafici&#10;&#10;Descrizione generata automaticamente">
            <a:extLst>
              <a:ext uri="{FF2B5EF4-FFF2-40B4-BE49-F238E27FC236}">
                <a16:creationId xmlns:a16="http://schemas.microsoft.com/office/drawing/2014/main" id="{8720B0BA-B5B9-959E-4F2A-3972CB176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456" y="3876301"/>
            <a:ext cx="3983088" cy="2452688"/>
          </a:xfrm>
        </p:spPr>
      </p:pic>
    </p:spTree>
    <p:extLst>
      <p:ext uri="{BB962C8B-B14F-4D97-AF65-F5344CB8AC3E}">
        <p14:creationId xmlns:p14="http://schemas.microsoft.com/office/powerpoint/2010/main" val="12116851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aria aperta, cielo, arredo, albero&#10;&#10;Descrizione generata automaticamente">
            <a:extLst>
              <a:ext uri="{FF2B5EF4-FFF2-40B4-BE49-F238E27FC236}">
                <a16:creationId xmlns:a16="http://schemas.microsoft.com/office/drawing/2014/main" id="{5090700D-2C58-14B1-5EC3-5886349EE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r="-2" b="-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1" name="Immagine 10" descr="Immagine che contiene aria aperta, vestiti, persona, albero&#10;&#10;Descrizione generata automaticamente">
            <a:extLst>
              <a:ext uri="{FF2B5EF4-FFF2-40B4-BE49-F238E27FC236}">
                <a16:creationId xmlns:a16="http://schemas.microsoft.com/office/drawing/2014/main" id="{C079B64B-4214-C8CA-DC9A-E45290FFE3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" b="4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7" name="Immagine 6" descr="Immagine che contiene vestiti, palcoscenico, Attrezzature sceniche, Teatro&#10;&#10;Descrizione generata automaticamente">
            <a:extLst>
              <a:ext uri="{FF2B5EF4-FFF2-40B4-BE49-F238E27FC236}">
                <a16:creationId xmlns:a16="http://schemas.microsoft.com/office/drawing/2014/main" id="{7FFE6072-413B-873A-9E19-A5D29FC6A7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r="4461" b="-1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vestiti, persona, aria aperta, donna&#10;&#10;Descrizione generata automaticamente">
            <a:extLst>
              <a:ext uri="{FF2B5EF4-FFF2-40B4-BE49-F238E27FC236}">
                <a16:creationId xmlns:a16="http://schemas.microsoft.com/office/drawing/2014/main" id="{28463945-3A2B-112E-9171-573D98CF56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4" b="4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 descr="Immagine che contiene Elementi grafici, grafica, logo, testo&#10;&#10;Descrizione generata automaticamente">
            <a:extLst>
              <a:ext uri="{FF2B5EF4-FFF2-40B4-BE49-F238E27FC236}">
                <a16:creationId xmlns:a16="http://schemas.microsoft.com/office/drawing/2014/main" id="{946DA47E-7D70-2873-65D5-278EE5B82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62" y="1543190"/>
            <a:ext cx="2898648" cy="289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99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ACD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logo, testo, Carattere, design&#10;&#10;Descrizione generata automaticamente">
            <a:extLst>
              <a:ext uri="{FF2B5EF4-FFF2-40B4-BE49-F238E27FC236}">
                <a16:creationId xmlns:a16="http://schemas.microsoft.com/office/drawing/2014/main" id="{0423163C-6100-269F-02CB-5F6022211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95" y="643467"/>
            <a:ext cx="2475653" cy="247565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FACD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vestiti, Viso umano, persona, sorriso&#10;&#10;Descrizione generata automaticamente">
            <a:extLst>
              <a:ext uri="{FF2B5EF4-FFF2-40B4-BE49-F238E27FC236}">
                <a16:creationId xmlns:a16="http://schemas.microsoft.com/office/drawing/2014/main" id="{EDB495C2-7078-5E93-23BD-874F4F0EA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" r="-2" b="7640"/>
          <a:stretch/>
        </p:blipFill>
        <p:spPr>
          <a:xfrm>
            <a:off x="706530" y="3748194"/>
            <a:ext cx="3686983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albero, pianta, arredo, aria aperta&#10;&#10;Descrizione generata automaticamente">
            <a:extLst>
              <a:ext uri="{FF2B5EF4-FFF2-40B4-BE49-F238E27FC236}">
                <a16:creationId xmlns:a16="http://schemas.microsoft.com/office/drawing/2014/main" id="{BA2E3074-8508-F1E9-1A03-0E0829575B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r="-2" b="27021"/>
          <a:stretch/>
        </p:blipFill>
        <p:spPr>
          <a:xfrm>
            <a:off x="5144764" y="1287455"/>
            <a:ext cx="6410084" cy="42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612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A975F7-A5FD-DDE8-5D6C-A604A001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331" y="5334484"/>
            <a:ext cx="7147249" cy="95434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000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000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AGROMNIA </a:t>
            </a:r>
            <a:br>
              <a:rPr lang="en-US" sz="4000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40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</a:t>
            </a:r>
            <a:r>
              <a:rPr lang="en-US" sz="4000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ule </a:t>
            </a:r>
            <a:r>
              <a:rPr lang="en-US" sz="40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per </a:t>
            </a:r>
            <a:r>
              <a:rPr lang="en-US" sz="4000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attività di formazione</a:t>
            </a:r>
          </a:p>
        </p:txBody>
      </p:sp>
      <p:pic>
        <p:nvPicPr>
          <p:cNvPr id="13" name="Immagine 12" descr="Immagine che contiene muro, interno, Pavimentazione, pavimento&#10;&#10;Descrizione generata automaticamente">
            <a:extLst>
              <a:ext uri="{FF2B5EF4-FFF2-40B4-BE49-F238E27FC236}">
                <a16:creationId xmlns:a16="http://schemas.microsoft.com/office/drawing/2014/main" id="{BCC7EB78-D050-2BD9-0A05-B518C3AAB3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8" r="33372" b="2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9" name="Immagine 8" descr="Immagine che contiene interno, sedia, scena, muro&#10;&#10;Descrizione generata automaticamente">
            <a:extLst>
              <a:ext uri="{FF2B5EF4-FFF2-40B4-BE49-F238E27FC236}">
                <a16:creationId xmlns:a16="http://schemas.microsoft.com/office/drawing/2014/main" id="{60253BE2-570F-C308-D8CD-2490CE2D5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9" r="1" b="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7" name="Immagine 6" descr="Immagine che contiene interno, muro, arredo, lavagna&#10;&#10;Descrizione generata automaticamente">
            <a:extLst>
              <a:ext uri="{FF2B5EF4-FFF2-40B4-BE49-F238E27FC236}">
                <a16:creationId xmlns:a16="http://schemas.microsoft.com/office/drawing/2014/main" id="{1ACED628-907B-0268-E92F-1ED3E714A1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0" r="1" b="68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1" name="Immagine 10" descr="Immagine che contiene interno, muro, arredo, interior design&#10;&#10;Descrizione generata automaticamente">
            <a:extLst>
              <a:ext uri="{FF2B5EF4-FFF2-40B4-BE49-F238E27FC236}">
                <a16:creationId xmlns:a16="http://schemas.microsoft.com/office/drawing/2014/main" id="{0FF90FB7-BE3D-0272-131F-37B893AA06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r="43255" b="3"/>
          <a:stretch/>
        </p:blipFill>
        <p:spPr>
          <a:xfrm>
            <a:off x="8086176" y="275080"/>
            <a:ext cx="3797984" cy="4111321"/>
          </a:xfrm>
          <a:prstGeom prst="rect">
            <a:avLst/>
          </a:prstGeom>
        </p:spPr>
      </p:pic>
      <p:pic>
        <p:nvPicPr>
          <p:cNvPr id="5" name="Segnaposto contenuto 4" descr="Immagine che contiene finestra, aria aperta, proprietà, Beni immobili&#10;&#10;Descrizione generata automaticamente">
            <a:extLst>
              <a:ext uri="{FF2B5EF4-FFF2-40B4-BE49-F238E27FC236}">
                <a16:creationId xmlns:a16="http://schemas.microsoft.com/office/drawing/2014/main" id="{021429BD-5A50-27A8-85E9-53256A1FD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r="1" b="1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917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Z:\Animatore\COLLABORATRICE\PUBBLICAZIONE RESOCONTO\Attività istituzionali\Misura 312 az. 1-2-3\azione 3\hotel villa\DOPO INTERVENTO.jpg">
            <a:extLst>
              <a:ext uri="{FF2B5EF4-FFF2-40B4-BE49-F238E27FC236}">
                <a16:creationId xmlns:a16="http://schemas.microsoft.com/office/drawing/2014/main" id="{66E2F882-1B2F-47A6-A94C-2DEF65B7D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5868" r="4" b="4"/>
          <a:stretch/>
        </p:blipFill>
        <p:spPr bwMode="auto">
          <a:xfrm>
            <a:off x="4" y="-6236"/>
            <a:ext cx="3255403" cy="2505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Z:\Animatore\COLLABORATRICE\PUBBLICAZIONE RESOCONTO\Attività istituzionali\Misura 312 az. 1-2-3\azione 2\accademia angarano\foto\Accedemia Angarano.jpg"/>
          <p:cNvPicPr>
            <a:picLocks noChangeAspect="1" noChangeArrowheads="1"/>
          </p:cNvPicPr>
          <p:nvPr/>
        </p:nvPicPr>
        <p:blipFill rotWithShape="1">
          <a:blip r:embed="rId4" cstate="print"/>
          <a:srcRect t="9168" r="5" b="5"/>
          <a:stretch/>
        </p:blipFill>
        <p:spPr bwMode="auto">
          <a:xfrm>
            <a:off x="4675539" y="-6235"/>
            <a:ext cx="3677817" cy="2505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Z:\Animatore\COLLABORATRICE\PUBBLICAZIONE RESOCONTO\Attività istituzionali\Misura 312 az. 1-2-3\azione 3\green sport-olimpiadi\Green Sport snc.jpg"/>
          <p:cNvPicPr>
            <a:picLocks noChangeAspect="1" noChangeArrowheads="1"/>
          </p:cNvPicPr>
          <p:nvPr/>
        </p:nvPicPr>
        <p:blipFill rotWithShape="1">
          <a:blip r:embed="rId5"/>
          <a:srcRect t="26154" r="-3" b="21832"/>
          <a:stretch/>
        </p:blipFill>
        <p:spPr bwMode="auto">
          <a:xfrm>
            <a:off x="7381876" y="1"/>
            <a:ext cx="4810125" cy="250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Z:\Animatore\COLLABORATRICE\PUBBLICAZIONE RESOCONTO\Attività istituzionali\Misura 312 az. 1-2-3\azione 1\le deliziose\le deliziose 1.jpg"/>
          <p:cNvPicPr>
            <a:picLocks noChangeAspect="1" noChangeArrowheads="1"/>
          </p:cNvPicPr>
          <p:nvPr/>
        </p:nvPicPr>
        <p:blipFill rotWithShape="1">
          <a:blip r:embed="rId6" cstate="print"/>
          <a:srcRect l="11535" r="21127" b="-1"/>
          <a:stretch/>
        </p:blipFill>
        <p:spPr bwMode="auto">
          <a:xfrm>
            <a:off x="20" y="2658276"/>
            <a:ext cx="3770704" cy="4199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Z:\Animatore\COLLABORATRICE\PUBBLICAZIONE RESOCONTO\Attività istituzionali\Misura 312 az. 1-2-3\azione 2\oro di trani\Oro di Trani.jpg"/>
          <p:cNvPicPr>
            <a:picLocks noChangeAspect="1" noChangeArrowheads="1"/>
          </p:cNvPicPr>
          <p:nvPr/>
        </p:nvPicPr>
        <p:blipFill rotWithShape="1">
          <a:blip r:embed="rId7"/>
          <a:srcRect l="8727"/>
          <a:stretch/>
        </p:blipFill>
        <p:spPr bwMode="auto">
          <a:xfrm>
            <a:off x="2013796" y="2661900"/>
            <a:ext cx="5108726" cy="4197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92" name="Freeform 43">
            <a:extLst>
              <a:ext uri="{FF2B5EF4-FFF2-40B4-BE49-F238E27FC236}">
                <a16:creationId xmlns:a16="http://schemas.microsoft.com/office/drawing/2014/main" id="{AAD8F19F-4A55-467B-BED0-8837659A9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53050" y="2660089"/>
            <a:ext cx="6838950" cy="4197911"/>
          </a:xfrm>
          <a:custGeom>
            <a:avLst/>
            <a:gdLst>
              <a:gd name="connsiteX0" fmla="*/ 4893809 w 6838950"/>
              <a:gd name="connsiteY0" fmla="*/ 0 h 4197911"/>
              <a:gd name="connsiteX1" fmla="*/ 4887586 w 6838950"/>
              <a:gd name="connsiteY1" fmla="*/ 0 h 4197911"/>
              <a:gd name="connsiteX2" fmla="*/ 3697795 w 6838950"/>
              <a:gd name="connsiteY2" fmla="*/ 0 h 4197911"/>
              <a:gd name="connsiteX3" fmla="*/ 2047750 w 6838950"/>
              <a:gd name="connsiteY3" fmla="*/ 0 h 4197911"/>
              <a:gd name="connsiteX4" fmla="*/ 0 w 6838950"/>
              <a:gd name="connsiteY4" fmla="*/ 0 h 4197911"/>
              <a:gd name="connsiteX5" fmla="*/ 0 w 6838950"/>
              <a:gd name="connsiteY5" fmla="*/ 4197911 h 4197911"/>
              <a:gd name="connsiteX6" fmla="*/ 683895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4893809" y="0"/>
                </a:moveTo>
                <a:lnTo>
                  <a:pt x="4887586" y="0"/>
                </a:lnTo>
                <a:lnTo>
                  <a:pt x="3697795" y="0"/>
                </a:lnTo>
                <a:lnTo>
                  <a:pt x="2047750" y="0"/>
                </a:lnTo>
                <a:lnTo>
                  <a:pt x="0" y="0"/>
                </a:lnTo>
                <a:lnTo>
                  <a:pt x="0" y="4197911"/>
                </a:lnTo>
                <a:lnTo>
                  <a:pt x="6838950" y="4197911"/>
                </a:lnTo>
                <a:close/>
              </a:path>
            </a:pathLst>
          </a:custGeom>
          <a:solidFill>
            <a:srgbClr val="4C6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77F1E4BC-AEF1-47B1-A56D-7A3B28F28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64" y="4189864"/>
            <a:ext cx="4997354" cy="216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5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FINANZIATE 26 MICRO-IMPRESE</a:t>
            </a:r>
          </a:p>
        </p:txBody>
      </p:sp>
      <p:pic>
        <p:nvPicPr>
          <p:cNvPr id="3075" name="Picture 3" descr="Z:\Animatore\COLLABORATRICE\PUBBLICAZIONE RESOCONTO\Attività istituzionali\Misura 312 az. 1-2-3\azione 1\lo.fra. marmi\Gruppo lofra Marmi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8" cstate="print"/>
          <a:srcRect r="2" b="1347"/>
          <a:stretch/>
        </p:blipFill>
        <p:spPr bwMode="auto">
          <a:xfrm>
            <a:off x="2261968" y="1"/>
            <a:ext cx="3393943" cy="2502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5072622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testo, computer, interno, Trasmissione&#10;&#10;Descrizione generata automaticamente">
            <a:extLst>
              <a:ext uri="{FF2B5EF4-FFF2-40B4-BE49-F238E27FC236}">
                <a16:creationId xmlns:a16="http://schemas.microsoft.com/office/drawing/2014/main" id="{EF758DC5-43AE-B0F1-F48C-D227D5B77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r="13076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testo, Visualizzatore, elettronica, multimediale&#10;&#10;Descrizione generata automaticamente">
            <a:extLst>
              <a:ext uri="{FF2B5EF4-FFF2-40B4-BE49-F238E27FC236}">
                <a16:creationId xmlns:a16="http://schemas.microsoft.com/office/drawing/2014/main" id="{ACE86B61-6D0C-876A-C0DF-8AE07CA24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0" r="1" b="16436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C921F9-C367-10DA-1988-7A1C41E5BE3F}"/>
              </a:ext>
            </a:extLst>
          </p:cNvPr>
          <p:cNvSpPr txBox="1"/>
          <p:nvPr/>
        </p:nvSpPr>
        <p:spPr>
          <a:xfrm>
            <a:off x="636386" y="4151375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APPARECCHIATURE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RIPRESE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VIDEOMAKER</a:t>
            </a:r>
          </a:p>
        </p:txBody>
      </p:sp>
      <p:pic>
        <p:nvPicPr>
          <p:cNvPr id="9" name="Immagine 8" descr="Immagine che contiene testo, interno, muro, Trasmissione&#10;&#10;Descrizione generata automaticamente">
            <a:extLst>
              <a:ext uri="{FF2B5EF4-FFF2-40B4-BE49-F238E27FC236}">
                <a16:creationId xmlns:a16="http://schemas.microsoft.com/office/drawing/2014/main" id="{FD5F69DE-CD0A-6C42-4785-DF08AABADC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r="6809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11" name="Immagine 10" descr="Immagine che contiene elettronica, interno, Ingegneria elettronica, Apparecchiature audio&#10;&#10;Descrizione generata automaticamente">
            <a:extLst>
              <a:ext uri="{FF2B5EF4-FFF2-40B4-BE49-F238E27FC236}">
                <a16:creationId xmlns:a16="http://schemas.microsoft.com/office/drawing/2014/main" id="{4A9C0A0E-6FD0-3312-E318-28F0ED2104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6" r="1" b="30838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pic>
        <p:nvPicPr>
          <p:cNvPr id="8" name="Immagine 7" descr="Immagine che contiene persona, interno, Videocamere/fotocamere e obiettivi, videocamera/fotocamera&#10;&#10;Descrizione generata automaticamente">
            <a:extLst>
              <a:ext uri="{FF2B5EF4-FFF2-40B4-BE49-F238E27FC236}">
                <a16:creationId xmlns:a16="http://schemas.microsoft.com/office/drawing/2014/main" id="{9C9138BD-44A6-7F02-FCC9-BC2537870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723393" y="4468767"/>
            <a:ext cx="2576575" cy="12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099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testo, edificio, terreno, pavimento&#10;&#10;Descrizione generata automaticamente">
            <a:extLst>
              <a:ext uri="{FF2B5EF4-FFF2-40B4-BE49-F238E27FC236}">
                <a16:creationId xmlns:a16="http://schemas.microsoft.com/office/drawing/2014/main" id="{03175938-7783-5AC5-C6D0-CFA922997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3" r="-1" b="49821"/>
          <a:stretch/>
        </p:blipFill>
        <p:spPr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5" name="Segnaposto contenuto 4" descr="Immagine che contiene testo, interno, schermo, distributore automatico&#10;&#10;Descrizione generata automaticamente">
            <a:extLst>
              <a:ext uri="{FF2B5EF4-FFF2-40B4-BE49-F238E27FC236}">
                <a16:creationId xmlns:a16="http://schemas.microsoft.com/office/drawing/2014/main" id="{4DEDD3FD-808E-E820-46B9-748353717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9" b="25797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Immagine 6" descr="Immagine che contiene aria aperta, cielo, Contenitore dei rifiuti, terreno&#10;&#10;Descrizione generata automaticamente">
            <a:extLst>
              <a:ext uri="{FF2B5EF4-FFF2-40B4-BE49-F238E27FC236}">
                <a16:creationId xmlns:a16="http://schemas.microsoft.com/office/drawing/2014/main" id="{6B267CC9-4C3A-0C32-A0DE-4067F7114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4" b="53824"/>
          <a:stretch/>
        </p:blipFill>
        <p:spPr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9BDFB86-36D1-369D-721A-2F822ACE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96130"/>
            <a:ext cx="5505814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SANTACROSTA</a:t>
            </a:r>
          </a:p>
        </p:txBody>
      </p:sp>
    </p:spTree>
    <p:extLst>
      <p:ext uri="{BB962C8B-B14F-4D97-AF65-F5344CB8AC3E}">
        <p14:creationId xmlns:p14="http://schemas.microsoft.com/office/powerpoint/2010/main" val="15618764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A31455E-CB2D-35C5-C34A-5D66A7A5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7" y="4741948"/>
            <a:ext cx="7451683" cy="8620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Palazzo </a:t>
            </a:r>
            <a:r>
              <a:rPr lang="en-US" sz="3200" kern="1200" dirty="0" err="1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Lamantea</a:t>
            </a:r>
            <a:r>
              <a:rPr lang="en-US" sz="3200" kern="12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Boutique Rooms</a:t>
            </a:r>
          </a:p>
        </p:txBody>
      </p:sp>
      <p:pic>
        <p:nvPicPr>
          <p:cNvPr id="9" name="Immagine 8" descr="Immagine che contiene interno, muro, pavimento, interior design&#10;&#10;Descrizione generata automaticamente">
            <a:extLst>
              <a:ext uri="{FF2B5EF4-FFF2-40B4-BE49-F238E27FC236}">
                <a16:creationId xmlns:a16="http://schemas.microsoft.com/office/drawing/2014/main" id="{F38AFCDF-0D94-C043-01A3-66633F760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r="27280"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7" name="Immagine 6" descr="Immagine che contiene muro, interno, scena, stanza&#10;&#10;Descrizione generata automaticamente">
            <a:extLst>
              <a:ext uri="{FF2B5EF4-FFF2-40B4-BE49-F238E27FC236}">
                <a16:creationId xmlns:a16="http://schemas.microsoft.com/office/drawing/2014/main" id="{A13EFD39-851D-63B0-5CAB-3A9B61E9D1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9" r="1" b="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1" name="Immagine 10" descr="Immagine che contiene interno, muro, Rubinetterie, Accessorio da bagno&#10;&#10;Descrizione generata automaticamente">
            <a:extLst>
              <a:ext uri="{FF2B5EF4-FFF2-40B4-BE49-F238E27FC236}">
                <a16:creationId xmlns:a16="http://schemas.microsoft.com/office/drawing/2014/main" id="{5494A2E4-B90F-3D22-B716-31E78D822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7" r="-2" b="10701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5" name="Segnaposto contenuto 4" descr="Immagine che contiene interno, lavandino, Rubinetterie, piastrella&#10;&#10;Descrizione generata automaticamente">
            <a:extLst>
              <a:ext uri="{FF2B5EF4-FFF2-40B4-BE49-F238E27FC236}">
                <a16:creationId xmlns:a16="http://schemas.microsoft.com/office/drawing/2014/main" id="{DE092960-E12D-E5ED-9323-742277FD1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r="7688" b="-3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3" name="Immagine 12" descr="Immagine che contiene interno, muro, letto, interior design&#10;&#10;Descrizione generata automaticamente">
            <a:extLst>
              <a:ext uri="{FF2B5EF4-FFF2-40B4-BE49-F238E27FC236}">
                <a16:creationId xmlns:a16="http://schemas.microsoft.com/office/drawing/2014/main" id="{AA9B232B-5DEB-1DD3-A3A2-82ACDF8F3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9" r="1" b="15109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971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magine 4" descr="Immagine che contiene interno, armadio, muro, Mobilio&#10;&#10;Descrizione generata automaticamente">
            <a:extLst>
              <a:ext uri="{FF2B5EF4-FFF2-40B4-BE49-F238E27FC236}">
                <a16:creationId xmlns:a16="http://schemas.microsoft.com/office/drawing/2014/main" id="{77A7BAA0-CFC2-C040-8F0E-E71C1CFA5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0" b="20302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9" name="Immagine 8" descr="Immagine che contiene interno, muro, interior design, lenzuola&#10;&#10;Descrizione generata automaticamente">
            <a:extLst>
              <a:ext uri="{FF2B5EF4-FFF2-40B4-BE49-F238E27FC236}">
                <a16:creationId xmlns:a16="http://schemas.microsoft.com/office/drawing/2014/main" id="{595861D1-6778-7C0B-FD18-EEA08BFF8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0" r="-4" b="14885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Immagine 6" descr="Immagine che contiene interno, muro, proprietà, casa&#10;&#10;Descrizione generata automaticamente">
            <a:extLst>
              <a:ext uri="{FF2B5EF4-FFF2-40B4-BE49-F238E27FC236}">
                <a16:creationId xmlns:a16="http://schemas.microsoft.com/office/drawing/2014/main" id="{7A28ABDF-27A3-3180-C79D-FE3F67B908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 r="40208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960914-ED3F-D4C5-1EC5-A6432C796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bg1">
                    <a:alpha val="8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B&amp;B LA QUERCIA </a:t>
            </a:r>
          </a:p>
          <a:p>
            <a:pPr marL="0" indent="0">
              <a:buNone/>
            </a:pPr>
            <a:endParaRPr lang="it-IT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061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 descr="Immagine che contiene persona, vestiti, bevanda, aria aperta&#10;&#10;Descrizione generata automaticamente">
            <a:extLst>
              <a:ext uri="{FF2B5EF4-FFF2-40B4-BE49-F238E27FC236}">
                <a16:creationId xmlns:a16="http://schemas.microsoft.com/office/drawing/2014/main" id="{11310D60-0BF7-F0A7-A4D4-A41D6B256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0" r="1" b="1"/>
          <a:stretch/>
        </p:blipFill>
        <p:spPr>
          <a:xfrm>
            <a:off x="0" y="10"/>
            <a:ext cx="7642726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testo, cibo, tavolo, Fast food&#10;&#10;Descrizione generata automaticamente">
            <a:extLst>
              <a:ext uri="{FF2B5EF4-FFF2-40B4-BE49-F238E27FC236}">
                <a16:creationId xmlns:a16="http://schemas.microsoft.com/office/drawing/2014/main" id="{F4FC5925-79D0-8910-871A-08D705CF3A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1" r="-1" b="64106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370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4070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024BFD-C935-3AC5-5A2F-B778C4B57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CENTO LIBERTA` </a:t>
            </a:r>
          </a:p>
          <a:p>
            <a:pPr marL="0" indent="0">
              <a:buNone/>
            </a:pPr>
            <a:r>
              <a:rPr lang="it-IT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Attività di turismo esperienziale</a:t>
            </a:r>
          </a:p>
          <a:p>
            <a:pPr marL="0" indent="0">
              <a:buNone/>
            </a:pPr>
            <a:endParaRPr lang="it-IT" sz="1700" dirty="0"/>
          </a:p>
        </p:txBody>
      </p:sp>
      <p:pic>
        <p:nvPicPr>
          <p:cNvPr id="7" name="Immagine 6" descr="Immagine che contiene persona, verdura, tagliere, legno&#10;&#10;Descrizione generata automaticamente">
            <a:extLst>
              <a:ext uri="{FF2B5EF4-FFF2-40B4-BE49-F238E27FC236}">
                <a16:creationId xmlns:a16="http://schemas.microsoft.com/office/drawing/2014/main" id="{3F9026A0-BD37-3F77-340C-BEA96CA493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71" r="3" b="21358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Immagine 4" descr="Immagine che contiene tavolo, bottiglia, cibo, Fast food&#10;&#10;Descrizione generata automaticamente">
            <a:extLst>
              <a:ext uri="{FF2B5EF4-FFF2-40B4-BE49-F238E27FC236}">
                <a16:creationId xmlns:a16="http://schemas.microsoft.com/office/drawing/2014/main" id="{534C5080-255F-7A60-DADB-097310AB4D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668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pic>
        <p:nvPicPr>
          <p:cNvPr id="13" name="Immagine 12" descr="Immagine che contiene cibo, persona, Spuntino, aria aperta&#10;&#10;Descrizione generata automaticamente">
            <a:extLst>
              <a:ext uri="{FF2B5EF4-FFF2-40B4-BE49-F238E27FC236}">
                <a16:creationId xmlns:a16="http://schemas.microsoft.com/office/drawing/2014/main" id="{F68830A0-093A-5D26-DBC6-2815FEE32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649" y="4348524"/>
            <a:ext cx="1349402" cy="15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702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 descr="Immagine che contiene interno, muro, interior design, stanza&#10;&#10;Descrizione generata automaticamente">
            <a:extLst>
              <a:ext uri="{FF2B5EF4-FFF2-40B4-BE49-F238E27FC236}">
                <a16:creationId xmlns:a16="http://schemas.microsoft.com/office/drawing/2014/main" id="{7DCEFACD-C8A2-9EE0-81CF-43F047000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 r="-5" b="1873"/>
          <a:stretch/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9" name="Immagine 8" descr="Immagine che contiene interno, muro, rubinetto, Rubinetterie&#10;&#10;Descrizione generata automaticamente">
            <a:extLst>
              <a:ext uri="{FF2B5EF4-FFF2-40B4-BE49-F238E27FC236}">
                <a16:creationId xmlns:a16="http://schemas.microsoft.com/office/drawing/2014/main" id="{DC583C11-3EEA-6934-E416-714399334D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7" r="5" b="5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3" name="Immagine 12" descr="Immagine che contiene aria aperta, arredo, Tavolo da esterno, patio&#10;&#10;Descrizione generata automaticamente">
            <a:extLst>
              <a:ext uri="{FF2B5EF4-FFF2-40B4-BE49-F238E27FC236}">
                <a16:creationId xmlns:a16="http://schemas.microsoft.com/office/drawing/2014/main" id="{EC375A05-A293-72E9-2BA4-0644081D7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7" name="Immagine 6" descr="Immagine che contiene cielo, aria aperta, nuvola, edificio&#10;&#10;Descrizione generata automaticamente">
            <a:extLst>
              <a:ext uri="{FF2B5EF4-FFF2-40B4-BE49-F238E27FC236}">
                <a16:creationId xmlns:a16="http://schemas.microsoft.com/office/drawing/2014/main" id="{393202AC-FCBB-BBD1-88DF-E9E90341A3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4" b="4032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5" name="Immagine 4" descr="Immagine che contiene muro, arredo, interno, Tavolo da cucina e da pranzo&#10;&#10;Descrizione generata automaticamente">
            <a:extLst>
              <a:ext uri="{FF2B5EF4-FFF2-40B4-BE49-F238E27FC236}">
                <a16:creationId xmlns:a16="http://schemas.microsoft.com/office/drawing/2014/main" id="{CA0680AA-4790-04FF-532C-97569178DD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41" r="-1" b="22879"/>
          <a:stretch/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5A6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38E3B4-B6AD-8153-0DB5-6B82C8D19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FILO D’OLIO - CASA VACANZE </a:t>
            </a:r>
          </a:p>
          <a:p>
            <a:pPr marL="0" indent="0">
              <a:buNone/>
            </a:pPr>
            <a:endParaRPr lang="it-IT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27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magine 8" descr="Immagine che contiene interno, legno, arredo, legname&#10;&#10;Descrizione generata automaticamente">
            <a:extLst>
              <a:ext uri="{FF2B5EF4-FFF2-40B4-BE49-F238E27FC236}">
                <a16:creationId xmlns:a16="http://schemas.microsoft.com/office/drawing/2014/main" id="{68D6F52D-BA95-6BDA-6023-D51E9C9AC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 b="25378"/>
          <a:stretch/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Immagine 4" descr="Immagine che contiene vestiti, persona, uomo, interno&#10;&#10;Descrizione generata automaticamente">
            <a:extLst>
              <a:ext uri="{FF2B5EF4-FFF2-40B4-BE49-F238E27FC236}">
                <a16:creationId xmlns:a16="http://schemas.microsoft.com/office/drawing/2014/main" id="{214AAFBA-8CFB-E7FA-4223-CEF1E4016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12" r="-2" b="14936"/>
          <a:stretch/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7" name="Immagine 6" descr="Immagine che contiene persona, vestiti, muro, interno&#10;&#10;Descrizione generata automaticamente">
            <a:extLst>
              <a:ext uri="{FF2B5EF4-FFF2-40B4-BE49-F238E27FC236}">
                <a16:creationId xmlns:a16="http://schemas.microsoft.com/office/drawing/2014/main" id="{41AFB505-069A-8E08-8FED-31654738EA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7" b="1679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C2DD7D-8459-FD74-388F-A27C673E7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8084" y="4494668"/>
            <a:ext cx="8101309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chemeClr val="bg1">
                    <a:alpha val="8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FEDERICIANA RESTAURI DI MARIA LUISA DE TOMA</a:t>
            </a:r>
          </a:p>
          <a:p>
            <a:pPr marL="0" indent="0">
              <a:buNone/>
            </a:pPr>
            <a:endParaRPr lang="it-IT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4374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muro, interno, soffitto, interior design&#10;&#10;Descrizione generata automaticamente">
            <a:extLst>
              <a:ext uri="{FF2B5EF4-FFF2-40B4-BE49-F238E27FC236}">
                <a16:creationId xmlns:a16="http://schemas.microsoft.com/office/drawing/2014/main" id="{25F70F41-0E37-406F-E101-24EE28E9C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2" b="41593"/>
          <a:stretch/>
        </p:blipFill>
        <p:spPr>
          <a:xfrm>
            <a:off x="20" y="1021"/>
            <a:ext cx="12191980" cy="685595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 descr="Immagine che contiene interno, muro, Rubinetterie, Accessorio da bagno&#10;&#10;Descrizione generata automaticamente">
            <a:extLst>
              <a:ext uri="{FF2B5EF4-FFF2-40B4-BE49-F238E27FC236}">
                <a16:creationId xmlns:a16="http://schemas.microsoft.com/office/drawing/2014/main" id="{6E36822C-0E03-F05D-284B-6D9AA98562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5" r="4" b="9078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CC6E6B-796F-743A-C748-916670A77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" y="3676316"/>
            <a:ext cx="4558309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it-IT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B&amp;B PALAZZO MONNA</a:t>
            </a:r>
          </a:p>
          <a:p>
            <a:pPr marL="0" indent="0">
              <a:buNone/>
            </a:pPr>
            <a:endParaRPr lang="it-IT" sz="18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 descr="Immagine che contiene interno, muro, Rubinetterie, interior design&#10;&#10;Descrizione generata automaticamente">
            <a:extLst>
              <a:ext uri="{FF2B5EF4-FFF2-40B4-BE49-F238E27FC236}">
                <a16:creationId xmlns:a16="http://schemas.microsoft.com/office/drawing/2014/main" id="{3D2151EB-35E7-CF41-1BAE-F9740D9C08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1667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5" name="Immagine 4" descr="Immagine che contiene interno, muro, stanza, interior design&#10;&#10;Descrizione generata automaticamente">
            <a:extLst>
              <a:ext uri="{FF2B5EF4-FFF2-40B4-BE49-F238E27FC236}">
                <a16:creationId xmlns:a16="http://schemas.microsoft.com/office/drawing/2014/main" id="{C7463A36-3666-48AD-C841-D54EEA11DB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r="3" b="16736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 descr="Immagine che contiene muro, interno, interior design, pavimento&#10;&#10;Descrizione generata automaticamente">
            <a:extLst>
              <a:ext uri="{FF2B5EF4-FFF2-40B4-BE49-F238E27FC236}">
                <a16:creationId xmlns:a16="http://schemas.microsoft.com/office/drawing/2014/main" id="{38211A50-352A-47DE-4D77-42DAB5CFBF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2" r="2" b="11258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8675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interno, Attrezzature mediche, macchina, assistenza sanitaria&#10;&#10;Descrizione generata automaticamente">
            <a:extLst>
              <a:ext uri="{FF2B5EF4-FFF2-40B4-BE49-F238E27FC236}">
                <a16:creationId xmlns:a16="http://schemas.microsoft.com/office/drawing/2014/main" id="{3FF6E702-675B-DBB4-E01C-286E0DBB4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4" r="18178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9B1F01-4223-CC88-C041-1371EEF41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it-IT" sz="3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CONFEZIONATRICE TRAMOGGIA</a:t>
            </a:r>
          </a:p>
          <a:p>
            <a:pPr marL="0" indent="0" algn="ctr">
              <a:buNone/>
            </a:pP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7" name="Immagine 6" descr="Immagine che contiene interno, scale, scala, muro&#10;&#10;Descrizione generata automaticamente">
            <a:extLst>
              <a:ext uri="{FF2B5EF4-FFF2-40B4-BE49-F238E27FC236}">
                <a16:creationId xmlns:a16="http://schemas.microsoft.com/office/drawing/2014/main" id="{17D3E7C6-3EF0-6ADC-30C0-35FAC6182A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2" r="8859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34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magine 4" descr="Immagine che contiene muro, interno, interior design, divano&#10;&#10;Descrizione generata automaticamente">
            <a:extLst>
              <a:ext uri="{FF2B5EF4-FFF2-40B4-BE49-F238E27FC236}">
                <a16:creationId xmlns:a16="http://schemas.microsoft.com/office/drawing/2014/main" id="{A9BC7AC4-C84C-DD9F-1A65-37770C603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1" r="-2" b="4588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1" name="Immagine 10" descr="Immagine che contiene muro, casa, costruzione, intonaco&#10;&#10;Descrizione generata automaticamente">
            <a:extLst>
              <a:ext uri="{FF2B5EF4-FFF2-40B4-BE49-F238E27FC236}">
                <a16:creationId xmlns:a16="http://schemas.microsoft.com/office/drawing/2014/main" id="{474535CD-16D7-3494-7038-EA8E5E686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9" r="1" b="1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9" name="Immagine 8" descr="Immagine che contiene interno, muro, interior design, pavimento&#10;&#10;Descrizione generata automaticamente">
            <a:extLst>
              <a:ext uri="{FF2B5EF4-FFF2-40B4-BE49-F238E27FC236}">
                <a16:creationId xmlns:a16="http://schemas.microsoft.com/office/drawing/2014/main" id="{8BFC47AF-CE81-9E97-9A31-63C16D5405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352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7" name="Immagine 6" descr="Immagine che contiene testo, aria aperta, vaso da fiori, Porta di casa&#10;&#10;Descrizione generata automaticamente">
            <a:extLst>
              <a:ext uri="{FF2B5EF4-FFF2-40B4-BE49-F238E27FC236}">
                <a16:creationId xmlns:a16="http://schemas.microsoft.com/office/drawing/2014/main" id="{28D124BC-653E-1D0D-DBC6-7E2C15C9BA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8" r="-2" b="13770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618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2156</Words>
  <Application>Microsoft Office PowerPoint</Application>
  <PresentationFormat>Widescreen</PresentationFormat>
  <Paragraphs>304</Paragraphs>
  <Slides>107</Slides>
  <Notes>11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107</vt:i4>
      </vt:variant>
    </vt:vector>
  </HeadingPairs>
  <TitlesOfParts>
    <vt:vector size="119" baseType="lpstr">
      <vt:lpstr>Meiryo</vt:lpstr>
      <vt:lpstr>ADLaM Display</vt:lpstr>
      <vt:lpstr>Aptos</vt:lpstr>
      <vt:lpstr>Arial</vt:lpstr>
      <vt:lpstr>Calibri</vt:lpstr>
      <vt:lpstr>Calibri Light</vt:lpstr>
      <vt:lpstr>Times New Roman</vt:lpstr>
      <vt:lpstr>Wingdings</vt:lpstr>
      <vt:lpstr>Wingdings 3</vt:lpstr>
      <vt:lpstr>Tema di Office</vt:lpstr>
      <vt:lpstr>1_Tema di Office</vt:lpstr>
      <vt:lpstr>Acrobat Document</vt:lpstr>
      <vt:lpstr>Presentazione standard di PowerPoint</vt:lpstr>
      <vt:lpstr>FINANZIAMENTI E PROGETTI DEL GAL PONTE LAMA A PARTIRE DAL 2010</vt:lpstr>
      <vt:lpstr>Presentazione standard di PowerPoint</vt:lpstr>
      <vt:lpstr>Realizzati 4 Agriturismo</vt:lpstr>
      <vt:lpstr>Realizzate 4 Masserie didattiche</vt:lpstr>
      <vt:lpstr>Realizzate 3 Fattorie sociali</vt:lpstr>
      <vt:lpstr>Presentazione standard di PowerPoint</vt:lpstr>
      <vt:lpstr>Presentazione standard di PowerPoint</vt:lpstr>
      <vt:lpstr>FINANZIATE 26 MICRO-IMPRESE</vt:lpstr>
      <vt:lpstr>Presentazione standard di PowerPoint</vt:lpstr>
      <vt:lpstr>FINANZIATI 31 AFFITTACAMERE</vt:lpstr>
      <vt:lpstr>FINANZIATI 31 AFFITTACAMERE</vt:lpstr>
      <vt:lpstr>Presentazione standard di PowerPoint</vt:lpstr>
      <vt:lpstr>Presentazione standard di PowerPoint</vt:lpstr>
      <vt:lpstr>12 PROGETTI DI RECUPERO DEL PATRIMONIO ARCHITETTONICO LOCALE</vt:lpstr>
      <vt:lpstr>Presentazione standard di PowerPoint</vt:lpstr>
      <vt:lpstr>ATTIVITÀ A REGIA DIRETTA GAL </vt:lpstr>
      <vt:lpstr>ATTIVITÀ A REGIA DIRETTA GAL </vt:lpstr>
      <vt:lpstr>ATTIVITÀ A REGIA DIRETTA GAL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PROTOCOLLO D’INTESA PER LA PROMOZIONE DELL’AGRICOLTURA SOCIALE</vt:lpstr>
      <vt:lpstr>ATTIVITÀ DI PROMOZIONE NELLA GRANDE DISTRIBUZIONE ORGANIZZATA SU TERRITORIO NAZIONALE</vt:lpstr>
      <vt:lpstr>ATTIVITÀ DI EDUCAZIONE ALIMENTARE E  PRODOZIONE DEI PRODOTTI LOCALI A SCUOLA</vt:lpstr>
      <vt:lpstr>I NOSTRI PRODOTTI SONO DIVENTATI OPERE D’ARTE</vt:lpstr>
      <vt:lpstr>ATTIVITÀ DI PROMOZIONE NEL PORTO DI BARI DEDICATE AI CROCERISTI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Mercato dalla Terra al Mare:  Il viaggio attraverso le eccellenze del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PAL 2014-2020 FINANZIAMENTI ALLE IMPRESE PER  € 2.272.768,61</vt:lpstr>
      <vt:lpstr>Presentazione standard di PowerPoint</vt:lpstr>
      <vt:lpstr>                        GELATERIA ALEXART </vt:lpstr>
      <vt:lpstr>       PALESTRA ÈLITE CLUB</vt:lpstr>
      <vt:lpstr>Presentazione standard di PowerPoint</vt:lpstr>
      <vt:lpstr>MATE' APARTMENTS  </vt:lpstr>
      <vt:lpstr>Presentazione standard di PowerPoint</vt:lpstr>
      <vt:lpstr>Presentazione standard di PowerPoint</vt:lpstr>
      <vt:lpstr>Presentazione standard di PowerPoint</vt:lpstr>
      <vt:lpstr>  BREZZA TRA  GLI ULIVI </vt:lpstr>
      <vt:lpstr> RISTORANTE FEFINO</vt:lpstr>
      <vt:lpstr>Presentazione standard di PowerPoint</vt:lpstr>
      <vt:lpstr>Presentazione standard di PowerPoint</vt:lpstr>
      <vt:lpstr> Ciclomurgia – 4 CYCLING AND TREK</vt:lpstr>
      <vt:lpstr>Presentazione standard di PowerPoint</vt:lpstr>
      <vt:lpstr>Houseboat Floatart        Experience                                   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AGROMNIA  Aule per attività di formazione</vt:lpstr>
      <vt:lpstr>Presentazione standard di PowerPoint</vt:lpstr>
      <vt:lpstr>SANTACROSTA</vt:lpstr>
      <vt:lpstr>Palazzo Lamantea Boutique Rooms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PROGETTI A REGIA DIRETTA  DEL GAL PONTE LAMA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  MISURA 1.43 PO FEAMP 2014/2020 - PORTI, LUOGHI DI SBARCO, SALE PER LA VENDITA ALL’ASTA E RIPARI DI PESCA  ATTIVITÀ DI CONSULENZA PER COMUNI DI BISCEGLIE E MOLFETTA </vt:lpstr>
      <vt:lpstr>  Misura 1.40 PO FEAMP 2014/2020 PROGETTO ECO.ADRI.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diliddo</dc:creator>
  <cp:lastModifiedBy>galpontelama4@consorzioleader.com</cp:lastModifiedBy>
  <cp:revision>10</cp:revision>
  <dcterms:created xsi:type="dcterms:W3CDTF">2023-08-04T20:45:40Z</dcterms:created>
  <dcterms:modified xsi:type="dcterms:W3CDTF">2023-09-06T10:59:18Z</dcterms:modified>
</cp:coreProperties>
</file>